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15"/>
  </p:notesMasterIdLst>
  <p:sldIdLst>
    <p:sldId id="256" r:id="rId2"/>
    <p:sldId id="257" r:id="rId3"/>
    <p:sldId id="258" r:id="rId4"/>
    <p:sldId id="259" r:id="rId5"/>
    <p:sldId id="260" r:id="rId6"/>
    <p:sldId id="261" r:id="rId7"/>
    <p:sldId id="262" r:id="rId8"/>
    <p:sldId id="267" r:id="rId9"/>
    <p:sldId id="263" r:id="rId10"/>
    <p:sldId id="266" r:id="rId11"/>
    <p:sldId id="264" r:id="rId12"/>
    <p:sldId id="268" r:id="rId13"/>
    <p:sldId id="265" r:id="rId14"/>
  </p:sldIdLst>
  <p:sldSz cx="12192000" cy="6858000"/>
  <p:notesSz cx="6858000" cy="9144000"/>
  <p:embeddedFontLst>
    <p:embeddedFont>
      <p:font typeface="Calibri" panose="020F0502020204030204" pitchFamily="34" charset="0"/>
      <p:regular r:id="rId16"/>
      <p:bold r:id="rId17"/>
      <p:italic r:id="rId18"/>
      <p:boldItalic r:id="rId19"/>
    </p:embeddedFont>
    <p:embeddedFont>
      <p:font typeface="Castellar" panose="02000000000000000000" pitchFamily="2" charset="0"/>
      <p:regular r:id="rId20"/>
    </p:embeddedFont>
    <p:embeddedFont>
      <p:font typeface="Century Gothic" panose="020B0502020202020204" pitchFamily="34" charset="0"/>
      <p:regular r:id="rId21"/>
      <p:bold r:id="rId22"/>
      <p:italic r:id="rId23"/>
      <p:boldItalic r:id="rId24"/>
    </p:embeddedFont>
    <p:embeddedFont>
      <p:font typeface="Wingdings 3" pitchFamily="2" charset="2"/>
      <p:regular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6" roundtripDataSignature="AMtx7mg25ylLFm2G+dcWUaxMbgAl0FAX4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65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font" Target="fonts/font3.fntdata" /><Relationship Id="rId26" Type="http://customschemas.google.com/relationships/presentationmetadata" Target="metadata" /><Relationship Id="rId3" Type="http://schemas.openxmlformats.org/officeDocument/2006/relationships/slide" Target="slides/slide2.xml" /><Relationship Id="rId21" Type="http://schemas.openxmlformats.org/officeDocument/2006/relationships/font" Target="fonts/font6.fntdata"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font" Target="fonts/font2.fntdata" /><Relationship Id="rId25" Type="http://schemas.openxmlformats.org/officeDocument/2006/relationships/font" Target="fonts/font10.fntdata" /><Relationship Id="rId2" Type="http://schemas.openxmlformats.org/officeDocument/2006/relationships/slide" Target="slides/slide1.xml" /><Relationship Id="rId16" Type="http://schemas.openxmlformats.org/officeDocument/2006/relationships/font" Target="fonts/font1.fntdata" /><Relationship Id="rId20" Type="http://schemas.openxmlformats.org/officeDocument/2006/relationships/font" Target="fonts/font5.fntdata" /><Relationship Id="rId29"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font" Target="fonts/font9.fntdata" /><Relationship Id="rId5" Type="http://schemas.openxmlformats.org/officeDocument/2006/relationships/slide" Target="slides/slide4.xml" /><Relationship Id="rId15" Type="http://schemas.openxmlformats.org/officeDocument/2006/relationships/notesMaster" Target="notesMasters/notesMaster1.xml" /><Relationship Id="rId23" Type="http://schemas.openxmlformats.org/officeDocument/2006/relationships/font" Target="fonts/font8.fntdata" /><Relationship Id="rId28" Type="http://schemas.openxmlformats.org/officeDocument/2006/relationships/viewProps" Target="viewProps.xml" /><Relationship Id="rId10" Type="http://schemas.openxmlformats.org/officeDocument/2006/relationships/slide" Target="slides/slide9.xml" /><Relationship Id="rId19" Type="http://schemas.openxmlformats.org/officeDocument/2006/relationships/font" Target="fonts/font4.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font" Target="fonts/font7.fntdata" /><Relationship Id="rId27" Type="http://schemas.openxmlformats.org/officeDocument/2006/relationships/presProps" Target="presProps.xml" /><Relationship Id="rId30" Type="http://schemas.openxmlformats.org/officeDocument/2006/relationships/tableStyles" Target="tableStyle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58" name="Google Shape;15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3bd7d223de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g13bd7d223de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3bd7d223de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13bd7d223de_4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w-IL" smtClean="0"/>
              <a:t>‹#›</a:t>
            </a:fld>
            <a:endParaRPr lang="iw-IL"/>
          </a:p>
        </p:txBody>
      </p:sp>
    </p:spTree>
    <p:extLst>
      <p:ext uri="{BB962C8B-B14F-4D97-AF65-F5344CB8AC3E}">
        <p14:creationId xmlns:p14="http://schemas.microsoft.com/office/powerpoint/2010/main" val="352411025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ערוך סגנונות טקסט של תבנית בסיס</a:t>
            </a:r>
          </a:p>
        </p:txBody>
      </p:sp>
      <p:sp>
        <p:nvSpPr>
          <p:cNvPr id="5" name="Date Placeholder 4"/>
          <p:cNvSpPr>
            <a:spLocks noGrp="1"/>
          </p:cNvSpPr>
          <p:nvPr>
            <p:ph type="dt" sz="half" idx="10"/>
          </p:nvPr>
        </p:nvSpPr>
        <p:spPr/>
        <p:txBody>
          <a:bodyPr/>
          <a:lstStyle/>
          <a:p>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w-IL" smtClean="0"/>
              <a:t>‹#›</a:t>
            </a:fld>
            <a:endParaRPr lang="iw-IL"/>
          </a:p>
        </p:txBody>
      </p:sp>
    </p:spTree>
    <p:extLst>
      <p:ext uri="{BB962C8B-B14F-4D97-AF65-F5344CB8AC3E}">
        <p14:creationId xmlns:p14="http://schemas.microsoft.com/office/powerpoint/2010/main" val="118657841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he-IL"/>
              <a:t>לחץ כדי לערוך סגנון כותרת של תבנית בסיס</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ערוך סגנונות טקסט של תבנית בסיס</a:t>
            </a:r>
          </a:p>
        </p:txBody>
      </p:sp>
      <p:sp>
        <p:nvSpPr>
          <p:cNvPr id="4" name="Date Placeholder 3"/>
          <p:cNvSpPr>
            <a:spLocks noGrp="1"/>
          </p:cNvSpPr>
          <p:nvPr>
            <p:ph type="dt" sz="half" idx="10"/>
          </p:nvPr>
        </p:nvSpPr>
        <p:spPr/>
        <p:txBody>
          <a:bodyPr/>
          <a:lstStyle/>
          <a:p>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w-IL" smtClean="0"/>
              <a:t>‹#›</a:t>
            </a:fld>
            <a:endParaRPr lang="iw-IL"/>
          </a:p>
        </p:txBody>
      </p:sp>
    </p:spTree>
    <p:extLst>
      <p:ext uri="{BB962C8B-B14F-4D97-AF65-F5344CB8AC3E}">
        <p14:creationId xmlns:p14="http://schemas.microsoft.com/office/powerpoint/2010/main" val="410631569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he-IL"/>
              <a:t>לחץ כדי לערוך סגנון כותרת של תבנית בסיס</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he-IL"/>
              <a:t>ערוך סגנונות טקסט של תבנית בסיס</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ערוך סגנונות טקסט של תבנית בסיס</a:t>
            </a:r>
          </a:p>
        </p:txBody>
      </p:sp>
      <p:sp>
        <p:nvSpPr>
          <p:cNvPr id="4" name="Date Placeholder 3"/>
          <p:cNvSpPr>
            <a:spLocks noGrp="1"/>
          </p:cNvSpPr>
          <p:nvPr>
            <p:ph type="dt" sz="half" idx="10"/>
          </p:nvPr>
        </p:nvSpPr>
        <p:spPr/>
        <p:txBody>
          <a:bodyPr/>
          <a:lstStyle/>
          <a:p>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w-IL" smtClean="0"/>
              <a:t>‹#›</a:t>
            </a:fld>
            <a:endParaRPr lang="iw-IL"/>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2008317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ערוך סגנונות טקסט של תבנית בסיס</a:t>
            </a:r>
          </a:p>
        </p:txBody>
      </p:sp>
      <p:sp>
        <p:nvSpPr>
          <p:cNvPr id="4" name="Date Placeholder 3"/>
          <p:cNvSpPr>
            <a:spLocks noGrp="1"/>
          </p:cNvSpPr>
          <p:nvPr>
            <p:ph type="dt" sz="half" idx="10"/>
          </p:nvPr>
        </p:nvSpPr>
        <p:spPr/>
        <p:txBody>
          <a:bodyPr/>
          <a:lstStyle/>
          <a:p>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w-IL" smtClean="0"/>
              <a:t>‹#›</a:t>
            </a:fld>
            <a:endParaRPr lang="iw-IL"/>
          </a:p>
        </p:txBody>
      </p:sp>
    </p:spTree>
    <p:extLst>
      <p:ext uri="{BB962C8B-B14F-4D97-AF65-F5344CB8AC3E}">
        <p14:creationId xmlns:p14="http://schemas.microsoft.com/office/powerpoint/2010/main" val="74251462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עמודות">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ערוך סגנונות טקסט של תבנית בסיס</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ערוך סגנונות טקסט של תבנית בסיס</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ערוך סגנונות טקסט של תבנית בסיס</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he-IL"/>
          </a:p>
        </p:txBody>
      </p:sp>
      <p:sp>
        <p:nvSpPr>
          <p:cNvPr id="4"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w-IL" smtClean="0"/>
              <a:t>‹#›</a:t>
            </a:fld>
            <a:endParaRPr lang="iw-IL"/>
          </a:p>
        </p:txBody>
      </p:sp>
    </p:spTree>
    <p:extLst>
      <p:ext uri="{BB962C8B-B14F-4D97-AF65-F5344CB8AC3E}">
        <p14:creationId xmlns:p14="http://schemas.microsoft.com/office/powerpoint/2010/main" val="364228897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עמודת 3 תמונות">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ערוך סגנונות טקסט של תבנית בסיס</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ערוך סגנונות טקסט של תבנית בסיס</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ערוך סגנונות טקסט של תבנית בסיס</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he-IL"/>
          </a:p>
        </p:txBody>
      </p:sp>
      <p:sp>
        <p:nvSpPr>
          <p:cNvPr id="4"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w-IL" smtClean="0"/>
              <a:t>‹#›</a:t>
            </a:fld>
            <a:endParaRPr lang="iw-IL"/>
          </a:p>
        </p:txBody>
      </p:sp>
    </p:spTree>
    <p:extLst>
      <p:ext uri="{BB962C8B-B14F-4D97-AF65-F5344CB8AC3E}">
        <p14:creationId xmlns:p14="http://schemas.microsoft.com/office/powerpoint/2010/main" val="330754965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nchor="t" anchorCtr="0"/>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w-IL" smtClean="0"/>
              <a:t>‹#›</a:t>
            </a:fld>
            <a:endParaRPr lang="iw-IL"/>
          </a:p>
        </p:txBody>
      </p:sp>
    </p:spTree>
    <p:extLst>
      <p:ext uri="{BB962C8B-B14F-4D97-AF65-F5344CB8AC3E}">
        <p14:creationId xmlns:p14="http://schemas.microsoft.com/office/powerpoint/2010/main" val="298918154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w-IL" smtClean="0"/>
              <a:t>‹#›</a:t>
            </a:fld>
            <a:endParaRPr lang="iw-IL"/>
          </a:p>
        </p:txBody>
      </p:sp>
    </p:spTree>
    <p:extLst>
      <p:ext uri="{BB962C8B-B14F-4D97-AF65-F5344CB8AC3E}">
        <p14:creationId xmlns:p14="http://schemas.microsoft.com/office/powerpoint/2010/main" val="294427289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7" name="Date Placeholder 3"/>
          <p:cNvSpPr>
            <a:spLocks noGrp="1"/>
          </p:cNvSpPr>
          <p:nvPr>
            <p:ph type="dt" sz="half" idx="10"/>
          </p:nvPr>
        </p:nvSpPr>
        <p:spPr/>
        <p:txBody>
          <a:bodyPr/>
          <a:lstStyle/>
          <a:p>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w-IL" smtClean="0"/>
              <a:t>‹#›</a:t>
            </a:fld>
            <a:endParaRPr lang="iw-IL"/>
          </a:p>
        </p:txBody>
      </p:sp>
    </p:spTree>
    <p:extLst>
      <p:ext uri="{BB962C8B-B14F-4D97-AF65-F5344CB8AC3E}">
        <p14:creationId xmlns:p14="http://schemas.microsoft.com/office/powerpoint/2010/main" val="331352408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ערוך סגנונות טקסט של תבנית בסיס</a:t>
            </a:r>
          </a:p>
        </p:txBody>
      </p:sp>
      <p:sp>
        <p:nvSpPr>
          <p:cNvPr id="4" name="Date Placeholder 3"/>
          <p:cNvSpPr>
            <a:spLocks noGrp="1"/>
          </p:cNvSpPr>
          <p:nvPr>
            <p:ph type="dt" sz="half" idx="10"/>
          </p:nvPr>
        </p:nvSpPr>
        <p:spPr/>
        <p:txBody>
          <a:bodyPr/>
          <a:lstStyle/>
          <a:p>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w-IL" smtClean="0"/>
              <a:t>‹#›</a:t>
            </a:fld>
            <a:endParaRPr lang="iw-IL"/>
          </a:p>
        </p:txBody>
      </p:sp>
    </p:spTree>
    <p:extLst>
      <p:ext uri="{BB962C8B-B14F-4D97-AF65-F5344CB8AC3E}">
        <p14:creationId xmlns:p14="http://schemas.microsoft.com/office/powerpoint/2010/main" val="245226810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w-IL" smtClean="0"/>
              <a:t>‹#›</a:t>
            </a:fld>
            <a:endParaRPr lang="iw-IL"/>
          </a:p>
        </p:txBody>
      </p:sp>
    </p:spTree>
    <p:extLst>
      <p:ext uri="{BB962C8B-B14F-4D97-AF65-F5344CB8AC3E}">
        <p14:creationId xmlns:p14="http://schemas.microsoft.com/office/powerpoint/2010/main" val="113177082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w-IL" smtClean="0"/>
              <a:t>‹#›</a:t>
            </a:fld>
            <a:endParaRPr lang="iw-IL"/>
          </a:p>
        </p:txBody>
      </p:sp>
    </p:spTree>
    <p:extLst>
      <p:ext uri="{BB962C8B-B14F-4D97-AF65-F5344CB8AC3E}">
        <p14:creationId xmlns:p14="http://schemas.microsoft.com/office/powerpoint/2010/main" val="320459077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7" name="Date Placeholder 2"/>
          <p:cNvSpPr>
            <a:spLocks noGrp="1"/>
          </p:cNvSpPr>
          <p:nvPr>
            <p:ph type="dt" sz="half" idx="10"/>
          </p:nvPr>
        </p:nvSpPr>
        <p:spPr/>
        <p:txBody>
          <a:bodyPr/>
          <a:lstStyle/>
          <a:p>
            <a:endParaRPr lang="he-IL"/>
          </a:p>
        </p:txBody>
      </p:sp>
      <p:sp>
        <p:nvSpPr>
          <p:cNvPr id="5" name="Footer Placeholder 3"/>
          <p:cNvSpPr>
            <a:spLocks noGrp="1"/>
          </p:cNvSpPr>
          <p:nvPr>
            <p:ph type="ftr" sz="quarter" idx="11"/>
          </p:nvPr>
        </p:nvSpPr>
        <p:spPr/>
        <p:txBody>
          <a:bodyPr/>
          <a:lstStyle/>
          <a:p>
            <a:endParaRPr lang="he-IL"/>
          </a:p>
        </p:txBody>
      </p:sp>
      <p:sp>
        <p:nvSpPr>
          <p:cNvPr id="6"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w-IL" smtClean="0"/>
              <a:t>‹#›</a:t>
            </a:fld>
            <a:endParaRPr lang="iw-IL"/>
          </a:p>
        </p:txBody>
      </p:sp>
    </p:spTree>
    <p:extLst>
      <p:ext uri="{BB962C8B-B14F-4D97-AF65-F5344CB8AC3E}">
        <p14:creationId xmlns:p14="http://schemas.microsoft.com/office/powerpoint/2010/main" val="20699383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endParaRPr lang="he-IL"/>
          </a:p>
        </p:txBody>
      </p:sp>
      <p:sp>
        <p:nvSpPr>
          <p:cNvPr id="5" name="Footer Placeholder 2"/>
          <p:cNvSpPr>
            <a:spLocks noGrp="1"/>
          </p:cNvSpPr>
          <p:nvPr>
            <p:ph type="ftr" sz="quarter" idx="11"/>
          </p:nvPr>
        </p:nvSpPr>
        <p:spPr/>
        <p:txBody>
          <a:bodyPr/>
          <a:lstStyle/>
          <a:p>
            <a:endParaRPr lang="he-IL"/>
          </a:p>
        </p:txBody>
      </p:sp>
      <p:sp>
        <p:nvSpPr>
          <p:cNvPr id="6"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w-IL" smtClean="0"/>
              <a:t>‹#›</a:t>
            </a:fld>
            <a:endParaRPr lang="iw-IL"/>
          </a:p>
        </p:txBody>
      </p:sp>
    </p:spTree>
    <p:extLst>
      <p:ext uri="{BB962C8B-B14F-4D97-AF65-F5344CB8AC3E}">
        <p14:creationId xmlns:p14="http://schemas.microsoft.com/office/powerpoint/2010/main" val="332967926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ערוך סגנונות טקסט של תבנית בסיס</a:t>
            </a:r>
          </a:p>
        </p:txBody>
      </p:sp>
      <p:sp>
        <p:nvSpPr>
          <p:cNvPr id="7" name="Date Placeholder 4"/>
          <p:cNvSpPr>
            <a:spLocks noGrp="1"/>
          </p:cNvSpPr>
          <p:nvPr>
            <p:ph type="dt" sz="half" idx="10"/>
          </p:nvPr>
        </p:nvSpPr>
        <p:spPr/>
        <p:txBody>
          <a:bodyPr/>
          <a:lstStyle/>
          <a:p>
            <a:endParaRPr lang="he-IL"/>
          </a:p>
        </p:txBody>
      </p:sp>
      <p:sp>
        <p:nvSpPr>
          <p:cNvPr id="5" name="Footer Placeholder 5"/>
          <p:cNvSpPr>
            <a:spLocks noGrp="1"/>
          </p:cNvSpPr>
          <p:nvPr>
            <p:ph type="ftr" sz="quarter" idx="11"/>
          </p:nvPr>
        </p:nvSpPr>
        <p:spPr/>
        <p:txBody>
          <a:bodyPr/>
          <a:lstStyle/>
          <a:p>
            <a:endParaRPr lang="he-IL"/>
          </a:p>
        </p:txBody>
      </p:sp>
      <p:sp>
        <p:nvSpPr>
          <p:cNvPr id="6"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w-IL" smtClean="0"/>
              <a:t>‹#›</a:t>
            </a:fld>
            <a:endParaRPr lang="iw-IL"/>
          </a:p>
        </p:txBody>
      </p:sp>
    </p:spTree>
    <p:extLst>
      <p:ext uri="{BB962C8B-B14F-4D97-AF65-F5344CB8AC3E}">
        <p14:creationId xmlns:p14="http://schemas.microsoft.com/office/powerpoint/2010/main" val="76072839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ערוך סגנונות טקסט של תבנית בסיס</a:t>
            </a:r>
          </a:p>
        </p:txBody>
      </p:sp>
      <p:sp>
        <p:nvSpPr>
          <p:cNvPr id="5" name="Date Placeholder 4"/>
          <p:cNvSpPr>
            <a:spLocks noGrp="1"/>
          </p:cNvSpPr>
          <p:nvPr>
            <p:ph type="dt" sz="half" idx="10"/>
          </p:nvPr>
        </p:nvSpPr>
        <p:spPr/>
        <p:txBody>
          <a:bodyPr/>
          <a:lstStyle/>
          <a:p>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w-IL" smtClean="0"/>
              <a:t>‹#›</a:t>
            </a:fld>
            <a:endParaRPr lang="iw-IL"/>
          </a:p>
        </p:txBody>
      </p:sp>
    </p:spTree>
    <p:extLst>
      <p:ext uri="{BB962C8B-B14F-4D97-AF65-F5344CB8AC3E}">
        <p14:creationId xmlns:p14="http://schemas.microsoft.com/office/powerpoint/2010/main" val="249254235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theme" Target="../theme/theme1.xml" /><Relationship Id="rId3" Type="http://schemas.openxmlformats.org/officeDocument/2006/relationships/slideLayout" Target="../slideLayouts/slideLayout3.xml" /><Relationship Id="rId21" Type="http://schemas.openxmlformats.org/officeDocument/2006/relationships/image" Target="../media/image4.png"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20" Type="http://schemas.openxmlformats.org/officeDocument/2006/relationships/image" Target="../media/image3.png"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image" Target="../media/image2.png"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 Id="rId22" Type="http://schemas.openxmlformats.org/officeDocument/2006/relationships/image" Target="../media/image5.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endParaRPr lang="he-IL"/>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he-IL"/>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pPr marL="0" lvl="0" indent="0" algn="r" rtl="0">
              <a:spcBef>
                <a:spcPts val="0"/>
              </a:spcBef>
              <a:spcAft>
                <a:spcPts val="0"/>
              </a:spcAft>
              <a:buNone/>
            </a:pPr>
            <a:fld id="{00000000-1234-1234-1234-123412341234}" type="slidenum">
              <a:rPr lang="iw-IL" smtClean="0"/>
              <a:t>‹#›</a:t>
            </a:fld>
            <a:endParaRPr lang="iw-IL"/>
          </a:p>
        </p:txBody>
      </p:sp>
    </p:spTree>
    <p:extLst>
      <p:ext uri="{BB962C8B-B14F-4D97-AF65-F5344CB8AC3E}">
        <p14:creationId xmlns:p14="http://schemas.microsoft.com/office/powerpoint/2010/main" val="3011740147"/>
      </p:ext>
    </p:extLst>
  </p:cSld>
  <p:clrMap bg1="dk1" tx1="lt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Lst>
  <p:hf sldNum="0" hdr="0" ftr="0" dt="0"/>
  <p:txStyles>
    <p:titleStyle>
      <a:lvl1pPr algn="l" defTabSz="457200" rtl="1" eaLnBrk="1" latinLnBrk="0" hangingPunct="1">
        <a:spcBef>
          <a:spcPct val="0"/>
        </a:spcBef>
        <a:buNone/>
        <a:defRPr sz="4200" b="0" i="0" kern="1200">
          <a:solidFill>
            <a:schemeClr val="tx2"/>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342900" indent="-3429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1.xml" /><Relationship Id="rId1" Type="http://schemas.openxmlformats.org/officeDocument/2006/relationships/slideLayout" Target="../slideLayouts/slideLayout1.xml" /><Relationship Id="rId4" Type="http://schemas.openxmlformats.org/officeDocument/2006/relationships/image" Target="../media/image7.pn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3" Type="http://schemas.openxmlformats.org/officeDocument/2006/relationships/image" Target="../media/image17.jpg" /><Relationship Id="rId2" Type="http://schemas.openxmlformats.org/officeDocument/2006/relationships/notesSlide" Target="../notesSlides/notesSlide9.xml" /><Relationship Id="rId1" Type="http://schemas.openxmlformats.org/officeDocument/2006/relationships/slideLayout" Target="../slideLayouts/slideLayout2.xml" /><Relationship Id="rId5" Type="http://schemas.openxmlformats.org/officeDocument/2006/relationships/image" Target="../media/image18.png" /><Relationship Id="rId4" Type="http://schemas.openxmlformats.org/officeDocument/2006/relationships/image" Target="../media/image19.jp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3" Type="http://schemas.openxmlformats.org/officeDocument/2006/relationships/image" Target="../media/image20.jpg" /><Relationship Id="rId2" Type="http://schemas.openxmlformats.org/officeDocument/2006/relationships/notesSlide" Target="../notesSlides/notesSlide10.xml"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3" Type="http://schemas.openxmlformats.org/officeDocument/2006/relationships/image" Target="../media/image8.jpg" /><Relationship Id="rId2" Type="http://schemas.openxmlformats.org/officeDocument/2006/relationships/notesSlide" Target="../notesSlides/notesSlide2.xml" /><Relationship Id="rId1" Type="http://schemas.openxmlformats.org/officeDocument/2006/relationships/slideLayout" Target="../slideLayouts/slideLayout2.xml" /><Relationship Id="rId4" Type="http://schemas.openxmlformats.org/officeDocument/2006/relationships/image" Target="../media/image9.jpg" /></Relationships>
</file>

<file path=ppt/slides/_rels/slide3.xml.rels><?xml version="1.0" encoding="UTF-8" standalone="yes"?>
<Relationships xmlns="http://schemas.openxmlformats.org/package/2006/relationships"><Relationship Id="rId3" Type="http://schemas.openxmlformats.org/officeDocument/2006/relationships/image" Target="../media/image10.jpeg" /><Relationship Id="rId2" Type="http://schemas.openxmlformats.org/officeDocument/2006/relationships/notesSlide" Target="../notesSlides/notesSlide3.xml"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3" Type="http://schemas.openxmlformats.org/officeDocument/2006/relationships/image" Target="../media/image11.jpg" /><Relationship Id="rId2" Type="http://schemas.openxmlformats.org/officeDocument/2006/relationships/notesSlide" Target="../notesSlides/notesSlide4.xml"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3" Type="http://schemas.openxmlformats.org/officeDocument/2006/relationships/image" Target="../media/image12.jpg" /><Relationship Id="rId2" Type="http://schemas.openxmlformats.org/officeDocument/2006/relationships/notesSlide" Target="../notesSlides/notesSlide5.xml"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3" Type="http://schemas.openxmlformats.org/officeDocument/2006/relationships/image" Target="../media/image13.jpg" /><Relationship Id="rId2" Type="http://schemas.openxmlformats.org/officeDocument/2006/relationships/notesSlide" Target="../notesSlides/notesSlide6.xml" /><Relationship Id="rId1" Type="http://schemas.openxmlformats.org/officeDocument/2006/relationships/slideLayout" Target="../slideLayouts/slideLayout2.xml" /><Relationship Id="rId4" Type="http://schemas.openxmlformats.org/officeDocument/2006/relationships/image" Target="../media/image14.png" /></Relationships>
</file>

<file path=ppt/slides/_rels/slide7.xml.rels><?xml version="1.0" encoding="UTF-8" standalone="yes"?>
<Relationships xmlns="http://schemas.openxmlformats.org/package/2006/relationships"><Relationship Id="rId3" Type="http://schemas.openxmlformats.org/officeDocument/2006/relationships/image" Target="../media/image13.jpg" /><Relationship Id="rId2" Type="http://schemas.openxmlformats.org/officeDocument/2006/relationships/notesSlide" Target="../notesSlides/notesSlide7.xml" /><Relationship Id="rId1" Type="http://schemas.openxmlformats.org/officeDocument/2006/relationships/slideLayout" Target="../slideLayouts/slideLayout2.xml" /><Relationship Id="rId4" Type="http://schemas.openxmlformats.org/officeDocument/2006/relationships/image" Target="../media/image15.png" /></Relationships>
</file>

<file path=ppt/slides/_rels/slide8.xml.rels><?xml version="1.0" encoding="UTF-8" standalone="yes"?>
<Relationships xmlns="http://schemas.openxmlformats.org/package/2006/relationships"><Relationship Id="rId2" Type="http://schemas.openxmlformats.org/officeDocument/2006/relationships/image" Target="../media/image16.gif"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3" Type="http://schemas.openxmlformats.org/officeDocument/2006/relationships/image" Target="../media/image17.jpg" /><Relationship Id="rId2" Type="http://schemas.openxmlformats.org/officeDocument/2006/relationships/notesSlide" Target="../notesSlides/notesSlide8.xml" /><Relationship Id="rId1" Type="http://schemas.openxmlformats.org/officeDocument/2006/relationships/slideLayout" Target="../slideLayouts/slideLayout2.xml" /><Relationship Id="rId4" Type="http://schemas.openxmlformats.org/officeDocument/2006/relationships/image" Target="../media/image18.png"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43"/>
        <p:cNvGrpSpPr/>
        <p:nvPr/>
      </p:nvGrpSpPr>
      <p:grpSpPr>
        <a:xfrm>
          <a:off x="0" y="0"/>
          <a:ext cx="0" cy="0"/>
          <a:chOff x="0" y="0"/>
          <a:chExt cx="0" cy="0"/>
        </a:xfrm>
      </p:grpSpPr>
      <p:pic>
        <p:nvPicPr>
          <p:cNvPr id="144" name="Google Shape;144;p1" descr="A red circle with a black background&#10;&#10;Description automatically generated with low confidence"/>
          <p:cNvPicPr preferRelativeResize="0"/>
          <p:nvPr/>
        </p:nvPicPr>
        <p:blipFill rotWithShape="1">
          <a:blip r:embed="rId3">
            <a:alphaModFix/>
          </a:blip>
          <a:srcRect t="234" r="-1" b="48"/>
          <a:stretch/>
        </p:blipFill>
        <p:spPr>
          <a:xfrm>
            <a:off x="20" y="10"/>
            <a:ext cx="12191980" cy="6857990"/>
          </a:xfrm>
          <a:prstGeom prst="rect">
            <a:avLst/>
          </a:prstGeom>
          <a:noFill/>
          <a:ln>
            <a:noFill/>
          </a:ln>
        </p:spPr>
      </p:pic>
      <p:sp>
        <p:nvSpPr>
          <p:cNvPr id="145" name="Google Shape;145;p1"/>
          <p:cNvSpPr txBox="1">
            <a:spLocks noGrp="1"/>
          </p:cNvSpPr>
          <p:nvPr>
            <p:ph type="ctrTitle"/>
          </p:nvPr>
        </p:nvSpPr>
        <p:spPr>
          <a:xfrm>
            <a:off x="6432450" y="815770"/>
            <a:ext cx="5079999" cy="138450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endParaRPr>
              <a:solidFill>
                <a:srgbClr val="000000"/>
              </a:solidFill>
            </a:endParaRPr>
          </a:p>
        </p:txBody>
      </p:sp>
      <p:sp>
        <p:nvSpPr>
          <p:cNvPr id="146" name="Google Shape;146;p1"/>
          <p:cNvSpPr txBox="1">
            <a:spLocks noGrp="1"/>
          </p:cNvSpPr>
          <p:nvPr>
            <p:ph type="subTitle" idx="1"/>
          </p:nvPr>
        </p:nvSpPr>
        <p:spPr>
          <a:xfrm>
            <a:off x="7071080" y="2200277"/>
            <a:ext cx="3962400" cy="7286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lt1"/>
              </a:buClr>
              <a:buSzPts val="2000"/>
              <a:buNone/>
            </a:pPr>
            <a:endParaRPr>
              <a:solidFill>
                <a:srgbClr val="000000"/>
              </a:solidFill>
            </a:endParaRPr>
          </a:p>
        </p:txBody>
      </p:sp>
      <p:pic>
        <p:nvPicPr>
          <p:cNvPr id="3" name="תמונה 2">
            <a:extLst>
              <a:ext uri="{FF2B5EF4-FFF2-40B4-BE49-F238E27FC236}">
                <a16:creationId xmlns:a16="http://schemas.microsoft.com/office/drawing/2014/main" id="{86CB34F2-654F-7DD1-9A4D-C5278FFA4950}"/>
              </a:ext>
            </a:extLst>
          </p:cNvPr>
          <p:cNvPicPr>
            <a:picLocks noChangeAspect="1"/>
          </p:cNvPicPr>
          <p:nvPr/>
        </p:nvPicPr>
        <p:blipFill>
          <a:blip r:embed="rId4"/>
          <a:stretch>
            <a:fillRect/>
          </a:stretch>
        </p:blipFill>
        <p:spPr>
          <a:xfrm>
            <a:off x="20" y="0"/>
            <a:ext cx="12279086" cy="6857990"/>
          </a:xfrm>
          <a:prstGeom prst="rect">
            <a:avLst/>
          </a:prstGeom>
        </p:spPr>
      </p:pic>
      <p:sp>
        <p:nvSpPr>
          <p:cNvPr id="4" name="תיבת טקסט 3">
            <a:extLst>
              <a:ext uri="{FF2B5EF4-FFF2-40B4-BE49-F238E27FC236}">
                <a16:creationId xmlns:a16="http://schemas.microsoft.com/office/drawing/2014/main" id="{4C827E80-64BE-9A95-F1F6-EA75B522BF6F}"/>
              </a:ext>
            </a:extLst>
          </p:cNvPr>
          <p:cNvSpPr txBox="1"/>
          <p:nvPr/>
        </p:nvSpPr>
        <p:spPr>
          <a:xfrm>
            <a:off x="356921" y="815770"/>
            <a:ext cx="4917009" cy="4278094"/>
          </a:xfrm>
          <a:prstGeom prst="rect">
            <a:avLst/>
          </a:prstGeom>
          <a:noFill/>
        </p:spPr>
        <p:txBody>
          <a:bodyPr wrap="square" rtlCol="0">
            <a:spAutoFit/>
          </a:bodyPr>
          <a:lstStyle/>
          <a:p>
            <a:r>
              <a:rPr lang="en-US" sz="7200" dirty="0">
                <a:latin typeface="Castellar" panose="020A0402060406010301" pitchFamily="18" charset="0"/>
                <a:cs typeface="Calibri" panose="020F0502020204030204" pitchFamily="34" charset="0"/>
              </a:rPr>
              <a:t>Hyper project</a:t>
            </a:r>
          </a:p>
          <a:p>
            <a:endParaRPr lang="en-US" sz="3200" dirty="0">
              <a:latin typeface="Calibri" panose="020F0502020204030204" pitchFamily="34" charset="0"/>
              <a:cs typeface="Calibri" panose="020F0502020204030204" pitchFamily="34" charset="0"/>
            </a:endParaRPr>
          </a:p>
          <a:p>
            <a:pPr algn="r" rtl="1"/>
            <a:r>
              <a:rPr lang="he-IL" sz="2400" dirty="0">
                <a:latin typeface="Calibri" panose="020F0502020204030204" pitchFamily="34" charset="0"/>
                <a:cs typeface="Calibri" panose="020F0502020204030204" pitchFamily="34" charset="0"/>
              </a:rPr>
              <a:t>אורון בנימין 208306274</a:t>
            </a:r>
          </a:p>
          <a:p>
            <a:pPr algn="r" rtl="1"/>
            <a:r>
              <a:rPr lang="he-IL" sz="2400" dirty="0">
                <a:latin typeface="Calibri" panose="020F0502020204030204" pitchFamily="34" charset="0"/>
                <a:cs typeface="Calibri" panose="020F0502020204030204" pitchFamily="34" charset="0"/>
              </a:rPr>
              <a:t>עומרי הרצפלד 312546146</a:t>
            </a:r>
            <a:r>
              <a:rPr lang="en-US" sz="2400" dirty="0">
                <a:latin typeface="Calibri" panose="020F0502020204030204" pitchFamily="34" charset="0"/>
                <a:cs typeface="Calibri" panose="020F0502020204030204" pitchFamily="34" charset="0"/>
              </a:rPr>
              <a:t> </a:t>
            </a:r>
            <a:r>
              <a:rPr lang="he-IL" sz="2400" dirty="0">
                <a:latin typeface="Calibri" panose="020F0502020204030204" pitchFamily="34" charset="0"/>
                <a:cs typeface="Calibri" panose="020F0502020204030204" pitchFamily="34" charset="0"/>
              </a:rPr>
              <a:t> </a:t>
            </a:r>
          </a:p>
          <a:p>
            <a:pPr algn="r" rtl="1"/>
            <a:r>
              <a:rPr lang="he-IL" sz="2400" dirty="0">
                <a:latin typeface="Calibri" panose="020F0502020204030204" pitchFamily="34" charset="0"/>
                <a:cs typeface="Calibri" panose="020F0502020204030204" pitchFamily="34" charset="0"/>
              </a:rPr>
              <a:t>עדן </a:t>
            </a:r>
            <a:r>
              <a:rPr lang="he-IL" sz="2400" dirty="0" err="1">
                <a:latin typeface="Calibri" panose="020F0502020204030204" pitchFamily="34" charset="0"/>
                <a:cs typeface="Calibri" panose="020F0502020204030204" pitchFamily="34" charset="0"/>
              </a:rPr>
              <a:t>אטליס</a:t>
            </a:r>
            <a:r>
              <a:rPr lang="he-IL" sz="2400" dirty="0">
                <a:latin typeface="Calibri" panose="020F0502020204030204" pitchFamily="34" charset="0"/>
                <a:cs typeface="Calibri" panose="020F0502020204030204" pitchFamily="34" charset="0"/>
              </a:rPr>
              <a:t> 314952458</a:t>
            </a:r>
          </a:p>
          <a:p>
            <a:pPr algn="r" rtl="1"/>
            <a:r>
              <a:rPr lang="he-IL" sz="2400" dirty="0">
                <a:latin typeface="Calibri" panose="020F0502020204030204" pitchFamily="34" charset="0"/>
                <a:cs typeface="Calibri" panose="020F0502020204030204" pitchFamily="34" charset="0"/>
              </a:rPr>
              <a:t>יובל </a:t>
            </a:r>
            <a:r>
              <a:rPr lang="he-IL" sz="2400" dirty="0" err="1">
                <a:latin typeface="Calibri" panose="020F0502020204030204" pitchFamily="34" charset="0"/>
                <a:cs typeface="Calibri" panose="020F0502020204030204" pitchFamily="34" charset="0"/>
              </a:rPr>
              <a:t>ארגואטי</a:t>
            </a:r>
            <a:r>
              <a:rPr lang="he-IL" sz="2400" dirty="0">
                <a:latin typeface="Calibri" panose="020F0502020204030204" pitchFamily="34" charset="0"/>
                <a:cs typeface="Calibri" panose="020F0502020204030204" pitchFamily="34" charset="0"/>
              </a:rPr>
              <a:t> 315792499</a:t>
            </a:r>
            <a:endParaRPr lang="en-IL" sz="2400" dirty="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50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9;p7">
            <a:extLst>
              <a:ext uri="{FF2B5EF4-FFF2-40B4-BE49-F238E27FC236}">
                <a16:creationId xmlns:a16="http://schemas.microsoft.com/office/drawing/2014/main" id="{1D23D91B-78FD-22E6-8FD8-29124BC2D35E}"/>
              </a:ext>
            </a:extLst>
          </p:cNvPr>
          <p:cNvSpPr txBox="1">
            <a:spLocks noGrp="1"/>
          </p:cNvSpPr>
          <p:nvPr>
            <p:ph type="title"/>
          </p:nvPr>
        </p:nvSpPr>
        <p:spPr>
          <a:xfrm>
            <a:off x="2544619" y="625042"/>
            <a:ext cx="8610600" cy="553957"/>
          </a:xfrm>
          <a:prstGeom prst="rect">
            <a:avLst/>
          </a:prstGeom>
          <a:noFill/>
          <a:ln>
            <a:noFill/>
          </a:ln>
        </p:spPr>
        <p:txBody>
          <a:bodyPr spcFirstLastPara="1" wrap="square" lIns="91425" tIns="45700" rIns="91425" bIns="45700" anchor="t" anchorCtr="0">
            <a:spAutoFit/>
          </a:bodyPr>
          <a:lstStyle/>
          <a:p>
            <a:pPr marL="0" marR="0" lvl="0" indent="0" algn="r" rtl="1">
              <a:lnSpc>
                <a:spcPct val="150000"/>
              </a:lnSpc>
              <a:spcBef>
                <a:spcPts val="0"/>
              </a:spcBef>
              <a:spcAft>
                <a:spcPts val="0"/>
              </a:spcAft>
              <a:buNone/>
            </a:pPr>
            <a:r>
              <a:rPr lang="iw-IL" sz="2000" b="1" i="0" u="none" strike="noStrike" cap="none" dirty="0">
                <a:solidFill>
                  <a:schemeClr val="lt1"/>
                </a:solidFill>
                <a:latin typeface="Calibri"/>
                <a:ea typeface="Calibri"/>
                <a:cs typeface="Calibri"/>
                <a:sym typeface="Calibri"/>
              </a:rPr>
              <a:t>שלב </a:t>
            </a:r>
            <a:r>
              <a:rPr lang="en-US" sz="2000" b="1" dirty="0">
                <a:solidFill>
                  <a:schemeClr val="lt1"/>
                </a:solidFill>
                <a:latin typeface="Calibri"/>
                <a:ea typeface="Calibri"/>
                <a:cs typeface="Calibri"/>
                <a:sym typeface="Calibri"/>
              </a:rPr>
              <a:t>7</a:t>
            </a:r>
            <a:endParaRPr sz="2000" b="1" i="0" u="none" strike="noStrike" cap="none" dirty="0">
              <a:solidFill>
                <a:schemeClr val="lt1"/>
              </a:solidFill>
              <a:latin typeface="Calibri"/>
              <a:ea typeface="Calibri"/>
              <a:cs typeface="Calibri"/>
              <a:sym typeface="Calibri"/>
            </a:endParaRPr>
          </a:p>
        </p:txBody>
      </p:sp>
      <p:sp>
        <p:nvSpPr>
          <p:cNvPr id="3" name="מציין מיקום טקסט 2">
            <a:extLst>
              <a:ext uri="{FF2B5EF4-FFF2-40B4-BE49-F238E27FC236}">
                <a16:creationId xmlns:a16="http://schemas.microsoft.com/office/drawing/2014/main" id="{CB0893BA-778C-2419-BD01-8ACD76F6FFDA}"/>
              </a:ext>
            </a:extLst>
          </p:cNvPr>
          <p:cNvSpPr>
            <a:spLocks noGrp="1"/>
          </p:cNvSpPr>
          <p:nvPr>
            <p:ph idx="1"/>
          </p:nvPr>
        </p:nvSpPr>
        <p:spPr>
          <a:xfrm>
            <a:off x="685800" y="1508760"/>
            <a:ext cx="10820400" cy="4024125"/>
          </a:xfrm>
        </p:spPr>
        <p:txBody>
          <a:bodyPr>
            <a:normAutofit/>
          </a:bodyPr>
          <a:lstStyle/>
          <a:p>
            <a:pPr marL="0" lvl="0" indent="0" algn="r" rtl="1">
              <a:lnSpc>
                <a:spcPct val="90000"/>
              </a:lnSpc>
              <a:spcBef>
                <a:spcPts val="0"/>
              </a:spcBef>
              <a:spcAft>
                <a:spcPts val="0"/>
              </a:spcAft>
              <a:buNone/>
            </a:pPr>
            <a:r>
              <a:rPr lang="he-IL" sz="2000" dirty="0">
                <a:latin typeface="Calibri" panose="020F0502020204030204" pitchFamily="34" charset="0"/>
                <a:cs typeface="Calibri" panose="020F0502020204030204" pitchFamily="34" charset="0"/>
              </a:rPr>
              <a:t>שלב זה אחראי להיפוך ההמבורגר על מנת שיהיה מוכן ללקוח.</a:t>
            </a:r>
          </a:p>
          <a:p>
            <a:pPr marL="0" lvl="0" indent="0" algn="r" rtl="1">
              <a:lnSpc>
                <a:spcPct val="90000"/>
              </a:lnSpc>
              <a:spcBef>
                <a:spcPts val="0"/>
              </a:spcBef>
              <a:spcAft>
                <a:spcPts val="0"/>
              </a:spcAft>
              <a:buNone/>
            </a:pPr>
            <a:r>
              <a:rPr lang="he-IL" sz="2000" dirty="0">
                <a:solidFill>
                  <a:schemeClr val="lt1"/>
                </a:solidFill>
                <a:latin typeface="Calibri" panose="020F0502020204030204" pitchFamily="34" charset="0"/>
                <a:ea typeface="Century Gothic"/>
                <a:cs typeface="Calibri" panose="020F0502020204030204" pitchFamily="34" charset="0"/>
                <a:sym typeface="Century Gothic"/>
              </a:rPr>
              <a:t>הסיבה לכך שהרכבת ההמבורגר נעשתה בצורה הפוכה הינה לשם האסתטיות של המוצר הסופי המתקבל. </a:t>
            </a:r>
            <a:r>
              <a:rPr lang="he-IL" sz="2000" dirty="0">
                <a:latin typeface="Calibri" panose="020F0502020204030204" pitchFamily="34" charset="0"/>
                <a:cs typeface="Calibri" panose="020F0502020204030204" pitchFamily="34" charset="0"/>
              </a:rPr>
              <a:t>אנו מניחים כי בשלב עטיפת ההמבורגר החלק בו נייר העטיפה עובר את העיבוד והשינוי הגדול ביותר הוא זה שבא במגע עם הכפות, ולכן החלק התחתון של נייר העטיפה נשאר ללא קמטים ובצורה שלמה.</a:t>
            </a:r>
          </a:p>
          <a:p>
            <a:pPr marL="0" lvl="0" indent="0" algn="r" rtl="1">
              <a:lnSpc>
                <a:spcPct val="90000"/>
              </a:lnSpc>
              <a:spcBef>
                <a:spcPts val="0"/>
              </a:spcBef>
              <a:spcAft>
                <a:spcPts val="0"/>
              </a:spcAft>
              <a:buNone/>
            </a:pPr>
            <a:r>
              <a:rPr lang="he-IL" sz="2000" dirty="0">
                <a:solidFill>
                  <a:schemeClr val="lt1"/>
                </a:solidFill>
                <a:latin typeface="Calibri" panose="020F0502020204030204" pitchFamily="34" charset="0"/>
                <a:ea typeface="Century Gothic"/>
                <a:cs typeface="Calibri" panose="020F0502020204030204" pitchFamily="34" charset="0"/>
                <a:sym typeface="Century Gothic"/>
              </a:rPr>
              <a:t>לכן, נרצה ליצור מנגנון פשוט הה</a:t>
            </a:r>
            <a:r>
              <a:rPr lang="he-IL" sz="2000" dirty="0">
                <a:latin typeface="Calibri" panose="020F0502020204030204" pitchFamily="34" charset="0"/>
                <a:cs typeface="Calibri" panose="020F0502020204030204" pitchFamily="34" charset="0"/>
              </a:rPr>
              <a:t>ופך את ההמבורגר ומייצר חוויה אסתטית ללקוח המקבל אותו.</a:t>
            </a:r>
          </a:p>
          <a:p>
            <a:pPr marL="0" lvl="0" indent="0" algn="r" rtl="1">
              <a:lnSpc>
                <a:spcPct val="90000"/>
              </a:lnSpc>
              <a:spcBef>
                <a:spcPts val="0"/>
              </a:spcBef>
              <a:spcAft>
                <a:spcPts val="0"/>
              </a:spcAft>
              <a:buNone/>
            </a:pPr>
            <a:endParaRPr lang="he-IL" sz="2000" dirty="0">
              <a:solidFill>
                <a:schemeClr val="lt1"/>
              </a:solidFill>
              <a:latin typeface="Calibri" panose="020F0502020204030204" pitchFamily="34" charset="0"/>
              <a:ea typeface="Century Gothic"/>
              <a:cs typeface="Calibri" panose="020F0502020204030204" pitchFamily="34" charset="0"/>
              <a:sym typeface="Century Gothic"/>
            </a:endParaRPr>
          </a:p>
          <a:p>
            <a:pPr marL="0" lvl="0" indent="0" algn="r" rtl="1">
              <a:lnSpc>
                <a:spcPct val="90000"/>
              </a:lnSpc>
              <a:spcBef>
                <a:spcPts val="0"/>
              </a:spcBef>
              <a:spcAft>
                <a:spcPts val="0"/>
              </a:spcAft>
              <a:buNone/>
            </a:pPr>
            <a:r>
              <a:rPr lang="he-IL" sz="2000" dirty="0">
                <a:latin typeface="Calibri" panose="020F0502020204030204" pitchFamily="34" charset="0"/>
                <a:cs typeface="Calibri" panose="020F0502020204030204" pitchFamily="34" charset="0"/>
              </a:rPr>
              <a:t>עיקרון הפעולה:</a:t>
            </a:r>
          </a:p>
          <a:p>
            <a:pPr marL="0" lvl="0" indent="0" algn="r" rtl="1">
              <a:lnSpc>
                <a:spcPct val="90000"/>
              </a:lnSpc>
              <a:spcBef>
                <a:spcPts val="0"/>
              </a:spcBef>
              <a:spcAft>
                <a:spcPts val="0"/>
              </a:spcAft>
              <a:buNone/>
            </a:pPr>
            <a:r>
              <a:rPr lang="he-IL" sz="2000" dirty="0">
                <a:solidFill>
                  <a:schemeClr val="lt1"/>
                </a:solidFill>
                <a:latin typeface="Calibri" panose="020F0502020204030204" pitchFamily="34" charset="0"/>
                <a:ea typeface="Century Gothic"/>
                <a:cs typeface="Calibri" panose="020F0502020204030204" pitchFamily="34" charset="0"/>
                <a:sym typeface="Century Gothic"/>
              </a:rPr>
              <a:t>בעזרת זרוע רובוטית </a:t>
            </a:r>
            <a:r>
              <a:rPr lang="he-IL" sz="2000" dirty="0">
                <a:latin typeface="Calibri" panose="020F0502020204030204" pitchFamily="34" charset="0"/>
                <a:cs typeface="Calibri" panose="020F0502020204030204" pitchFamily="34" charset="0"/>
              </a:rPr>
              <a:t>שתפקידה להפעיל כוח דחיפה מתון על </a:t>
            </a:r>
            <a:r>
              <a:rPr lang="he-IL" sz="2000" dirty="0" err="1">
                <a:latin typeface="Calibri" panose="020F0502020204030204" pitchFamily="34" charset="0"/>
                <a:cs typeface="Calibri" panose="020F0502020204030204" pitchFamily="34" charset="0"/>
              </a:rPr>
              <a:t>ההמורגר</a:t>
            </a:r>
            <a:r>
              <a:rPr lang="he-IL" sz="2000" dirty="0">
                <a:latin typeface="Calibri" panose="020F0502020204030204" pitchFamily="34" charset="0"/>
                <a:cs typeface="Calibri" panose="020F0502020204030204" pitchFamily="34" charset="0"/>
              </a:rPr>
              <a:t> מצידו האחד ולהניע אותו על רמפה קעורה בעלת שיפוע שלילי, אשר דואגת להיפוך ההמבורגר ולהחלקתו על הרמפה בחזרה.</a:t>
            </a:r>
          </a:p>
          <a:p>
            <a:pPr marL="0" lvl="0" indent="0" algn="r" rtl="1">
              <a:lnSpc>
                <a:spcPct val="90000"/>
              </a:lnSpc>
              <a:spcBef>
                <a:spcPts val="0"/>
              </a:spcBef>
              <a:spcAft>
                <a:spcPts val="0"/>
              </a:spcAft>
              <a:buNone/>
            </a:pPr>
            <a:endParaRPr lang="he-IL" sz="2000" dirty="0">
              <a:latin typeface="Calibri" panose="020F0502020204030204" pitchFamily="34" charset="0"/>
              <a:cs typeface="Calibri" panose="020F0502020204030204" pitchFamily="34" charset="0"/>
            </a:endParaRPr>
          </a:p>
          <a:p>
            <a:pPr marL="0" lvl="0" indent="0" algn="r" rtl="1">
              <a:lnSpc>
                <a:spcPct val="90000"/>
              </a:lnSpc>
              <a:spcBef>
                <a:spcPts val="0"/>
              </a:spcBef>
              <a:spcAft>
                <a:spcPts val="0"/>
              </a:spcAft>
              <a:buNone/>
            </a:pPr>
            <a:r>
              <a:rPr lang="he-IL" sz="2000" dirty="0">
                <a:solidFill>
                  <a:schemeClr val="lt1"/>
                </a:solidFill>
                <a:latin typeface="Calibri" panose="020F0502020204030204" pitchFamily="34" charset="0"/>
                <a:ea typeface="Century Gothic"/>
                <a:cs typeface="Calibri" panose="020F0502020204030204" pitchFamily="34" charset="0"/>
                <a:sym typeface="Century Gothic"/>
              </a:rPr>
              <a:t>נדרש לבצע חישוב המהירות שיש להקנות לרובוט וחישוב הזוויות הנדרשות וגודל הקיעור הנדרש לרמפה על מנת שירידת הקציצה תתבצע בצורה מתונה ולא תפגום במבנהו של ההמבורגר.</a:t>
            </a:r>
          </a:p>
          <a:p>
            <a:pPr marL="0" lvl="0" indent="0" algn="r" rtl="1">
              <a:lnSpc>
                <a:spcPct val="90000"/>
              </a:lnSpc>
              <a:spcBef>
                <a:spcPts val="0"/>
              </a:spcBef>
              <a:spcAft>
                <a:spcPts val="0"/>
              </a:spcAft>
              <a:buNone/>
            </a:pPr>
            <a:r>
              <a:rPr lang="he-IL" sz="2000" dirty="0">
                <a:solidFill>
                  <a:schemeClr val="lt1"/>
                </a:solidFill>
                <a:latin typeface="Calibri" panose="020F0502020204030204" pitchFamily="34" charset="0"/>
                <a:ea typeface="Century Gothic"/>
                <a:cs typeface="Calibri" panose="020F0502020204030204" pitchFamily="34" charset="0"/>
                <a:sym typeface="Century Gothic"/>
              </a:rPr>
              <a:t>נוסף על כך, רגע לפני שההמבורגר מתהפך יש לדאוג לחזרה של </a:t>
            </a:r>
            <a:r>
              <a:rPr lang="he-IL" sz="2000" dirty="0" err="1">
                <a:solidFill>
                  <a:schemeClr val="lt1"/>
                </a:solidFill>
                <a:latin typeface="Calibri" panose="020F0502020204030204" pitchFamily="34" charset="0"/>
                <a:ea typeface="Century Gothic"/>
                <a:cs typeface="Calibri" panose="020F0502020204030204" pitchFamily="34" charset="0"/>
                <a:sym typeface="Century Gothic"/>
              </a:rPr>
              <a:t>התפסנית</a:t>
            </a:r>
            <a:r>
              <a:rPr lang="he-IL" sz="2000" dirty="0">
                <a:solidFill>
                  <a:schemeClr val="lt1"/>
                </a:solidFill>
                <a:latin typeface="Calibri" panose="020F0502020204030204" pitchFamily="34" charset="0"/>
                <a:ea typeface="Century Gothic"/>
                <a:cs typeface="Calibri" panose="020F0502020204030204" pitchFamily="34" charset="0"/>
                <a:sym typeface="Century Gothic"/>
              </a:rPr>
              <a:t> במהירות לתחילת נקודת הדפינה על מנת שלא תפריע לירידת הקציצה במורד הרמפה.</a:t>
            </a:r>
          </a:p>
          <a:p>
            <a:endParaRPr lang="en-IL" dirty="0"/>
          </a:p>
        </p:txBody>
      </p:sp>
    </p:spTree>
    <p:extLst>
      <p:ext uri="{BB962C8B-B14F-4D97-AF65-F5344CB8AC3E}">
        <p14:creationId xmlns:p14="http://schemas.microsoft.com/office/powerpoint/2010/main" val="3008428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g13bd7d223de_4_5" descr="A picture containing indoor&#10;&#10;Description automatically generated"/>
          <p:cNvPicPr preferRelativeResize="0"/>
          <p:nvPr/>
        </p:nvPicPr>
        <p:blipFill rotWithShape="1">
          <a:blip r:embed="rId3">
            <a:alphaModFix/>
          </a:blip>
          <a:srcRect t="6532" b="24487"/>
          <a:stretch/>
        </p:blipFill>
        <p:spPr>
          <a:xfrm>
            <a:off x="211883" y="1548880"/>
            <a:ext cx="4007262" cy="3685590"/>
          </a:xfrm>
          <a:prstGeom prst="rect">
            <a:avLst/>
          </a:prstGeom>
          <a:ln>
            <a:noFill/>
          </a:ln>
          <a:effectLst>
            <a:softEdge rad="112500"/>
          </a:effectLst>
        </p:spPr>
      </p:pic>
      <p:pic>
        <p:nvPicPr>
          <p:cNvPr id="205" name="Google Shape;205;g13bd7d223de_4_5" descr="A picture containing text, businesscard&#10;&#10;Description automatically generated"/>
          <p:cNvPicPr preferRelativeResize="0"/>
          <p:nvPr/>
        </p:nvPicPr>
        <p:blipFill rotWithShape="1">
          <a:blip r:embed="rId4">
            <a:alphaModFix/>
          </a:blip>
          <a:srcRect/>
          <a:stretch/>
        </p:blipFill>
        <p:spPr>
          <a:xfrm>
            <a:off x="7243670" y="1221320"/>
            <a:ext cx="3504811" cy="4179333"/>
          </a:xfrm>
          <a:prstGeom prst="rect">
            <a:avLst/>
          </a:prstGeom>
          <a:ln>
            <a:noFill/>
          </a:ln>
          <a:effectLst>
            <a:softEdge rad="112500"/>
          </a:effectLst>
        </p:spPr>
      </p:pic>
      <p:cxnSp>
        <p:nvCxnSpPr>
          <p:cNvPr id="206" name="Google Shape;206;g13bd7d223de_4_5"/>
          <p:cNvCxnSpPr>
            <a:cxnSpLocks/>
          </p:cNvCxnSpPr>
          <p:nvPr/>
        </p:nvCxnSpPr>
        <p:spPr>
          <a:xfrm>
            <a:off x="4721290" y="3429000"/>
            <a:ext cx="1908110" cy="0"/>
          </a:xfrm>
          <a:prstGeom prst="straightConnector1">
            <a:avLst/>
          </a:prstGeom>
          <a:noFill/>
          <a:ln w="38100" cap="flat" cmpd="sng">
            <a:solidFill>
              <a:schemeClr val="accent4"/>
            </a:solidFill>
            <a:prstDash val="solid"/>
            <a:round/>
            <a:headEnd type="none" w="sm" len="sm"/>
            <a:tailEnd type="triangle" w="med" len="med"/>
          </a:ln>
        </p:spPr>
      </p:cxnSp>
      <p:pic>
        <p:nvPicPr>
          <p:cNvPr id="207" name="Google Shape;207;g13bd7d223de_4_5" descr="A close-up of some coins&#10;&#10;Description automatically generated with medium confidence"/>
          <p:cNvPicPr preferRelativeResize="0"/>
          <p:nvPr/>
        </p:nvPicPr>
        <p:blipFill rotWithShape="1">
          <a:blip r:embed="rId5">
            <a:alphaModFix/>
          </a:blip>
          <a:srcRect/>
          <a:stretch/>
        </p:blipFill>
        <p:spPr>
          <a:xfrm>
            <a:off x="3313893" y="1417741"/>
            <a:ext cx="1156324" cy="1622531"/>
          </a:xfrm>
          <a:prstGeom prst="rect">
            <a:avLst/>
          </a:prstGeom>
          <a:noFill/>
          <a:ln>
            <a:noFill/>
          </a:ln>
        </p:spPr>
      </p:pic>
      <p:sp>
        <p:nvSpPr>
          <p:cNvPr id="6" name="Google Shape;199;p7">
            <a:extLst>
              <a:ext uri="{FF2B5EF4-FFF2-40B4-BE49-F238E27FC236}">
                <a16:creationId xmlns:a16="http://schemas.microsoft.com/office/drawing/2014/main" id="{74F46325-7FD6-A599-4F9F-D6B3A36A8720}"/>
              </a:ext>
            </a:extLst>
          </p:cNvPr>
          <p:cNvSpPr txBox="1"/>
          <p:nvPr/>
        </p:nvSpPr>
        <p:spPr>
          <a:xfrm>
            <a:off x="2478819" y="254419"/>
            <a:ext cx="6094500" cy="830956"/>
          </a:xfrm>
          <a:prstGeom prst="rect">
            <a:avLst/>
          </a:prstGeom>
          <a:noFill/>
          <a:ln>
            <a:noFill/>
          </a:ln>
        </p:spPr>
        <p:txBody>
          <a:bodyPr spcFirstLastPara="1" wrap="square" lIns="91425" tIns="45700" rIns="91425" bIns="45700" anchor="t" anchorCtr="0">
            <a:spAutoFit/>
          </a:bodyPr>
          <a:lstStyle/>
          <a:p>
            <a:pPr marL="0" marR="0" lvl="0" indent="0" algn="ctr" rtl="1">
              <a:lnSpc>
                <a:spcPct val="150000"/>
              </a:lnSpc>
              <a:spcBef>
                <a:spcPts val="0"/>
              </a:spcBef>
              <a:spcAft>
                <a:spcPts val="0"/>
              </a:spcAft>
              <a:buNone/>
            </a:pPr>
            <a:r>
              <a:rPr lang="he-IL" sz="3200" dirty="0">
                <a:solidFill>
                  <a:schemeClr val="lt1"/>
                </a:solidFill>
                <a:latin typeface="Calibri"/>
                <a:ea typeface="Calibri"/>
                <a:cs typeface="Calibri"/>
                <a:sym typeface="Calibri"/>
              </a:rPr>
              <a:t>הצגה </a:t>
            </a:r>
            <a:r>
              <a:rPr lang="he-IL" sz="3200" dirty="0" err="1">
                <a:solidFill>
                  <a:schemeClr val="lt1"/>
                </a:solidFill>
                <a:latin typeface="Calibri"/>
                <a:ea typeface="Calibri"/>
                <a:cs typeface="Calibri"/>
                <a:sym typeface="Calibri"/>
              </a:rPr>
              <a:t>סכמטית</a:t>
            </a:r>
            <a:endParaRPr sz="3200" b="0" i="0" u="none" strike="noStrike" cap="none" dirty="0">
              <a:solidFill>
                <a:schemeClr val="lt1"/>
              </a:solidFill>
              <a:latin typeface="Calibri"/>
              <a:ea typeface="Calibri"/>
              <a:cs typeface="Calibri"/>
              <a:sym typeface="Calibri"/>
            </a:endParaRPr>
          </a:p>
        </p:txBody>
      </p:sp>
      <p:sp>
        <p:nvSpPr>
          <p:cNvPr id="7" name="Google Shape;199;p7">
            <a:extLst>
              <a:ext uri="{FF2B5EF4-FFF2-40B4-BE49-F238E27FC236}">
                <a16:creationId xmlns:a16="http://schemas.microsoft.com/office/drawing/2014/main" id="{E0CD6F53-0B02-4912-7789-FE8277750760}"/>
              </a:ext>
            </a:extLst>
          </p:cNvPr>
          <p:cNvSpPr txBox="1"/>
          <p:nvPr/>
        </p:nvSpPr>
        <p:spPr>
          <a:xfrm>
            <a:off x="1643744" y="5566836"/>
            <a:ext cx="7764650" cy="923289"/>
          </a:xfrm>
          <a:prstGeom prst="rect">
            <a:avLst/>
          </a:prstGeom>
          <a:noFill/>
          <a:ln>
            <a:noFill/>
          </a:ln>
        </p:spPr>
        <p:txBody>
          <a:bodyPr spcFirstLastPara="1" wrap="square" lIns="91425" tIns="45700" rIns="91425" bIns="45700" anchor="t" anchorCtr="0">
            <a:spAutoFit/>
          </a:bodyPr>
          <a:lstStyle/>
          <a:p>
            <a:pPr marL="0" marR="0" lvl="0" indent="0" algn="r" rtl="1">
              <a:lnSpc>
                <a:spcPct val="150000"/>
              </a:lnSpc>
              <a:spcBef>
                <a:spcPts val="0"/>
              </a:spcBef>
              <a:spcAft>
                <a:spcPts val="0"/>
              </a:spcAft>
              <a:buNone/>
            </a:pPr>
            <a:r>
              <a:rPr lang="he-IL" sz="1800" b="0" i="0" u="none" strike="noStrike" cap="none" dirty="0">
                <a:solidFill>
                  <a:schemeClr val="lt1"/>
                </a:solidFill>
                <a:latin typeface="+mn-lt"/>
                <a:ea typeface="Calibri"/>
                <a:cs typeface="Calibri"/>
                <a:sym typeface="Calibri"/>
              </a:rPr>
              <a:t>תיאור : כאן המחברת מתארת בצורה קונספטואלית את הרמפה הקעורה שמבצעת היפוך להמבורגר. כיוון החץ מראה את מיקום </a:t>
            </a:r>
            <a:r>
              <a:rPr lang="he-IL" sz="1800" b="0" i="0" u="none" strike="noStrike" cap="none" dirty="0" err="1">
                <a:solidFill>
                  <a:schemeClr val="lt1"/>
                </a:solidFill>
                <a:latin typeface="+mn-lt"/>
                <a:ea typeface="Calibri"/>
                <a:cs typeface="Calibri"/>
                <a:sym typeface="Calibri"/>
              </a:rPr>
              <a:t>התפסנית</a:t>
            </a:r>
            <a:r>
              <a:rPr lang="he-IL" sz="1800" b="0" i="0" u="none" strike="noStrike" cap="none" dirty="0">
                <a:solidFill>
                  <a:schemeClr val="lt1"/>
                </a:solidFill>
                <a:latin typeface="+mn-lt"/>
                <a:ea typeface="Calibri"/>
                <a:cs typeface="Calibri"/>
                <a:sym typeface="Calibri"/>
              </a:rPr>
              <a:t> שדואגת לכוח דחיפה.</a:t>
            </a:r>
            <a:endParaRPr sz="1800" b="0" i="0" u="none" strike="noStrike" cap="none" dirty="0">
              <a:solidFill>
                <a:schemeClr val="lt1"/>
              </a:solidFill>
              <a:latin typeface="+mn-lt"/>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C101659-76AB-1D53-19A7-65A3DBE35F4A}"/>
              </a:ext>
            </a:extLst>
          </p:cNvPr>
          <p:cNvSpPr>
            <a:spLocks noGrp="1"/>
          </p:cNvSpPr>
          <p:nvPr>
            <p:ph type="title"/>
          </p:nvPr>
        </p:nvSpPr>
        <p:spPr>
          <a:xfrm>
            <a:off x="1790700" y="722046"/>
            <a:ext cx="8610600" cy="1293028"/>
          </a:xfrm>
        </p:spPr>
        <p:txBody>
          <a:bodyPr/>
          <a:lstStyle/>
          <a:p>
            <a:pPr algn="ctr"/>
            <a:r>
              <a:rPr lang="he-IL" dirty="0">
                <a:latin typeface="Calibri" panose="020F0502020204030204" pitchFamily="34" charset="0"/>
                <a:cs typeface="Calibri" panose="020F0502020204030204" pitchFamily="34" charset="0"/>
              </a:rPr>
              <a:t>יתרונות, חסרונות ובעיות שעולות מן אופן פעולת המוצר:</a:t>
            </a:r>
            <a:endParaRPr lang="en-IL" dirty="0">
              <a:latin typeface="Calibri" panose="020F0502020204030204" pitchFamily="34" charset="0"/>
              <a:cs typeface="Calibri" panose="020F0502020204030204" pitchFamily="34" charset="0"/>
            </a:endParaRPr>
          </a:p>
        </p:txBody>
      </p:sp>
      <p:sp>
        <p:nvSpPr>
          <p:cNvPr id="3" name="מציין מיקום טקסט 2">
            <a:extLst>
              <a:ext uri="{FF2B5EF4-FFF2-40B4-BE49-F238E27FC236}">
                <a16:creationId xmlns:a16="http://schemas.microsoft.com/office/drawing/2014/main" id="{EFE9E07A-154E-870E-04BB-F289216D6F56}"/>
              </a:ext>
            </a:extLst>
          </p:cNvPr>
          <p:cNvSpPr>
            <a:spLocks noGrp="1"/>
          </p:cNvSpPr>
          <p:nvPr>
            <p:ph idx="1"/>
          </p:nvPr>
        </p:nvSpPr>
        <p:spPr>
          <a:xfrm>
            <a:off x="816429" y="2232788"/>
            <a:ext cx="10820400" cy="4024125"/>
          </a:xfrm>
        </p:spPr>
        <p:txBody>
          <a:bodyPr>
            <a:normAutofit/>
          </a:bodyPr>
          <a:lstStyle/>
          <a:p>
            <a:pPr marL="114300" indent="0" algn="r">
              <a:buNone/>
            </a:pPr>
            <a:r>
              <a:rPr lang="he-IL" sz="1800" dirty="0">
                <a:latin typeface="+mj-lt"/>
                <a:cs typeface="Calibri" panose="020F0502020204030204" pitchFamily="34" charset="0"/>
              </a:rPr>
              <a:t>1. </a:t>
            </a:r>
            <a:r>
              <a:rPr lang="he-IL" sz="1800" dirty="0">
                <a:latin typeface="+mn-lt"/>
                <a:cs typeface="Calibri" panose="020F0502020204030204" pitchFamily="34" charset="0"/>
              </a:rPr>
              <a:t>היתרון הגדול ביותר של המוצר שבנינו טמון בכך שהוא מתבסס על עקרון הפשטות. לא נדרשת חישה יותר מדי מסובכת, רמת הסיבוכיות הכללית של המוצר נמוכה, עקרונות הפעולה של המכשירים והרובוטים הנדרשים פשוטים ליישום ולהבנה, ותהליך הרכבת הקציצה אינו מורכב מדי. אנו רואים זאת כיתרון גדול מכיוון שלדעתנו מוצר שבסיס הפעולה שלו פשוט, יהיה קל מאוד לשיפור ואף הכרחי למסעדות בסדר גודל רחב.</a:t>
            </a:r>
          </a:p>
          <a:p>
            <a:pPr marL="114300" indent="0" algn="r">
              <a:buNone/>
            </a:pPr>
            <a:r>
              <a:rPr lang="he-IL" sz="1800" dirty="0">
                <a:latin typeface="+mn-lt"/>
                <a:cs typeface="Calibri" panose="020F0502020204030204" pitchFamily="34" charset="0"/>
              </a:rPr>
              <a:t>2. פתיחת העטיפה על ידי הלקוח לא נעשית בצורה המיטבית, שכן חותמת השעווה מוגשת ללקוח כשהיא בבסיס התחתון של ההמבורגר, ובכלל ישנן דרכים תעשייתיות טובות יותר לפתיחה נגישה של הקציצה.</a:t>
            </a:r>
          </a:p>
          <a:p>
            <a:pPr marL="114300" indent="0" algn="r">
              <a:buNone/>
            </a:pPr>
            <a:r>
              <a:rPr lang="he-IL" sz="1800" dirty="0">
                <a:latin typeface="+mn-lt"/>
                <a:cs typeface="Calibri" panose="020F0502020204030204" pitchFamily="34" charset="0"/>
              </a:rPr>
              <a:t>3. תהליך הרכבת ההמבורגר בצורה הפוכה מייצרת סיבוכיות לא גדולה מדי אך קיימת של היפוכו ברמפה בעלת השיפוע השלילי. חלק זה הוא המורכב ביותר ויש לדאוג לכמה משתנים וגורמים בו זמנית (החזרת </a:t>
            </a:r>
            <a:r>
              <a:rPr lang="he-IL" sz="1800" dirty="0" err="1">
                <a:latin typeface="+mn-lt"/>
                <a:cs typeface="Calibri" panose="020F0502020204030204" pitchFamily="34" charset="0"/>
              </a:rPr>
              <a:t>תפסנית</a:t>
            </a:r>
            <a:r>
              <a:rPr lang="he-IL" sz="1800" dirty="0">
                <a:latin typeface="+mn-lt"/>
                <a:cs typeface="Calibri" panose="020F0502020204030204" pitchFamily="34" charset="0"/>
              </a:rPr>
              <a:t> הרובוט למיקום ההתחלתי, הזוויות הנדרשות והמהירות הנדרשת על מנת לייצר כוח דחיפה מתון שיגרום להחלקה מתונה של הקציצה. הבעיות שיכולות לנבוע מכך הן הריסת מבנה ההמבורגר בעת ההיפוך במידה ולא יהיה עטוף בצורה איכותית.</a:t>
            </a:r>
          </a:p>
          <a:p>
            <a:pPr marL="114300" indent="0" algn="r">
              <a:buNone/>
            </a:pPr>
            <a:r>
              <a:rPr lang="he-IL" sz="1800" dirty="0">
                <a:latin typeface="+mn-lt"/>
                <a:cs typeface="Calibri" panose="020F0502020204030204" pitchFamily="34" charset="0"/>
              </a:rPr>
              <a:t>4. יש לדאוג לכך שהכפות יהיו בעלי טיב פני שטח ספציפי על מנת שלא יביאו לקריעה של נייר העטיפה בעת החלקתם הלוך ושוב עליו.</a:t>
            </a:r>
          </a:p>
          <a:p>
            <a:pPr algn="r"/>
            <a:endParaRPr lang="he-IL" dirty="0"/>
          </a:p>
        </p:txBody>
      </p:sp>
    </p:spTree>
    <p:extLst>
      <p:ext uri="{BB962C8B-B14F-4D97-AF65-F5344CB8AC3E}">
        <p14:creationId xmlns:p14="http://schemas.microsoft.com/office/powerpoint/2010/main" val="3114431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Google Shape;212;p8"/>
          <p:cNvPicPr preferRelativeResize="0"/>
          <p:nvPr/>
        </p:nvPicPr>
        <p:blipFill rotWithShape="1">
          <a:blip r:embed="rId3">
            <a:alphaModFix/>
          </a:blip>
          <a:srcRect b="24889"/>
          <a:stretch/>
        </p:blipFill>
        <p:spPr>
          <a:xfrm rot="10800000">
            <a:off x="2874770" y="2246791"/>
            <a:ext cx="5648131" cy="3181739"/>
          </a:xfrm>
          <a:prstGeom prst="rect">
            <a:avLst/>
          </a:prstGeom>
          <a:ln>
            <a:noFill/>
          </a:ln>
          <a:effectLst>
            <a:softEdge rad="112500"/>
          </a:effectLst>
        </p:spPr>
      </p:pic>
      <p:sp>
        <p:nvSpPr>
          <p:cNvPr id="2" name="תיבת טקסט 1">
            <a:extLst>
              <a:ext uri="{FF2B5EF4-FFF2-40B4-BE49-F238E27FC236}">
                <a16:creationId xmlns:a16="http://schemas.microsoft.com/office/drawing/2014/main" id="{603A4D3D-BE47-99C0-B190-D3B543BBAC9E}"/>
              </a:ext>
            </a:extLst>
          </p:cNvPr>
          <p:cNvSpPr txBox="1"/>
          <p:nvPr/>
        </p:nvSpPr>
        <p:spPr>
          <a:xfrm>
            <a:off x="2749421" y="1272452"/>
            <a:ext cx="5648131" cy="830997"/>
          </a:xfrm>
          <a:prstGeom prst="rect">
            <a:avLst/>
          </a:prstGeom>
          <a:noFill/>
        </p:spPr>
        <p:txBody>
          <a:bodyPr wrap="square" rtlCol="0">
            <a:spAutoFit/>
          </a:bodyPr>
          <a:lstStyle/>
          <a:p>
            <a:pPr algn="ctr"/>
            <a:r>
              <a:rPr lang="he-IL" sz="4800" dirty="0">
                <a:solidFill>
                  <a:schemeClr val="tx1"/>
                </a:solidFill>
                <a:latin typeface="Calibri" panose="020F0502020204030204" pitchFamily="34" charset="0"/>
                <a:cs typeface="Calibri" panose="020F0502020204030204" pitchFamily="34" charset="0"/>
              </a:rPr>
              <a:t>בתיאבון !!!</a:t>
            </a:r>
            <a:endParaRPr lang="en-IL" sz="4800" dirty="0">
              <a:solidFill>
                <a:schemeClr val="tx1"/>
              </a:solidFill>
              <a:latin typeface="Calibri" panose="020F0502020204030204" pitchFamily="34" charset="0"/>
              <a:cs typeface="Calibri" panose="020F050202020403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Google Shape;151;p2"/>
          <p:cNvPicPr preferRelativeResize="0"/>
          <p:nvPr/>
        </p:nvPicPr>
        <p:blipFill rotWithShape="1">
          <a:blip r:embed="rId3">
            <a:alphaModFix/>
          </a:blip>
          <a:srcRect/>
          <a:stretch/>
        </p:blipFill>
        <p:spPr>
          <a:xfrm>
            <a:off x="1022576" y="1437425"/>
            <a:ext cx="3267075" cy="1400175"/>
          </a:xfrm>
          <a:prstGeom prst="rect">
            <a:avLst/>
          </a:prstGeom>
          <a:ln>
            <a:noFill/>
          </a:ln>
          <a:effectLst>
            <a:softEdge rad="112500"/>
          </a:effectLst>
        </p:spPr>
      </p:pic>
      <p:pic>
        <p:nvPicPr>
          <p:cNvPr id="152" name="Google Shape;152;p2" descr="A picture containing text&#10;&#10;Description automatically generated"/>
          <p:cNvPicPr preferRelativeResize="0"/>
          <p:nvPr/>
        </p:nvPicPr>
        <p:blipFill rotWithShape="1">
          <a:blip r:embed="rId4">
            <a:alphaModFix/>
          </a:blip>
          <a:srcRect/>
          <a:stretch/>
        </p:blipFill>
        <p:spPr>
          <a:xfrm>
            <a:off x="6076658" y="1308116"/>
            <a:ext cx="5937380" cy="4453035"/>
          </a:xfrm>
          <a:prstGeom prst="rect">
            <a:avLst/>
          </a:prstGeom>
          <a:ln>
            <a:noFill/>
          </a:ln>
          <a:effectLst>
            <a:softEdge rad="112500"/>
          </a:effectLst>
        </p:spPr>
      </p:pic>
      <p:cxnSp>
        <p:nvCxnSpPr>
          <p:cNvPr id="153" name="Google Shape;153;p2"/>
          <p:cNvCxnSpPr/>
          <p:nvPr/>
        </p:nvCxnSpPr>
        <p:spPr>
          <a:xfrm>
            <a:off x="4441371" y="2137512"/>
            <a:ext cx="1483567" cy="0"/>
          </a:xfrm>
          <a:prstGeom prst="straightConnector1">
            <a:avLst/>
          </a:prstGeom>
          <a:noFill/>
          <a:ln w="38100" cap="flat" cmpd="sng">
            <a:solidFill>
              <a:schemeClr val="accent4"/>
            </a:solidFill>
            <a:prstDash val="solid"/>
            <a:round/>
            <a:headEnd type="none" w="sm" len="sm"/>
            <a:tailEnd type="triangle" w="med" len="med"/>
          </a:ln>
        </p:spPr>
      </p:cxnSp>
      <p:sp>
        <p:nvSpPr>
          <p:cNvPr id="154" name="Google Shape;154;p2"/>
          <p:cNvSpPr txBox="1"/>
          <p:nvPr/>
        </p:nvSpPr>
        <p:spPr>
          <a:xfrm>
            <a:off x="5063588" y="620084"/>
            <a:ext cx="6094520" cy="553957"/>
          </a:xfrm>
          <a:prstGeom prst="rect">
            <a:avLst/>
          </a:prstGeom>
          <a:noFill/>
          <a:ln>
            <a:noFill/>
          </a:ln>
        </p:spPr>
        <p:txBody>
          <a:bodyPr spcFirstLastPara="1" wrap="square" lIns="91425" tIns="45700" rIns="91425" bIns="45700" anchor="t" anchorCtr="0">
            <a:spAutoFit/>
          </a:bodyPr>
          <a:lstStyle/>
          <a:p>
            <a:pPr marL="0" marR="0" lvl="0" indent="0" algn="r" rtl="1">
              <a:lnSpc>
                <a:spcPct val="150000"/>
              </a:lnSpc>
              <a:spcBef>
                <a:spcPts val="0"/>
              </a:spcBef>
              <a:spcAft>
                <a:spcPts val="0"/>
              </a:spcAft>
              <a:buNone/>
            </a:pPr>
            <a:r>
              <a:rPr lang="iw-IL" sz="2000" b="1" i="0" u="none" strike="noStrike" cap="none" dirty="0">
                <a:solidFill>
                  <a:schemeClr val="lt1"/>
                </a:solidFill>
                <a:latin typeface="Calibri"/>
                <a:ea typeface="Calibri"/>
                <a:cs typeface="Calibri"/>
                <a:sym typeface="Calibri"/>
              </a:rPr>
              <a:t>שלב 1</a:t>
            </a:r>
            <a:endParaRPr sz="2000" b="1" i="0" u="none" strike="noStrike" cap="none" dirty="0">
              <a:solidFill>
                <a:schemeClr val="lt1"/>
              </a:solidFill>
              <a:latin typeface="Calibri"/>
              <a:ea typeface="Calibri"/>
              <a:cs typeface="Calibri"/>
              <a:sym typeface="Calibri"/>
            </a:endParaRPr>
          </a:p>
        </p:txBody>
      </p:sp>
      <p:sp>
        <p:nvSpPr>
          <p:cNvPr id="155" name="Google Shape;155;p2"/>
          <p:cNvSpPr txBox="1"/>
          <p:nvPr/>
        </p:nvSpPr>
        <p:spPr>
          <a:xfrm>
            <a:off x="890559" y="2959621"/>
            <a:ext cx="5034379" cy="3082855"/>
          </a:xfrm>
          <a:prstGeom prst="rect">
            <a:avLst/>
          </a:prstGeom>
          <a:noFill/>
          <a:ln>
            <a:noFill/>
          </a:ln>
        </p:spPr>
        <p:txBody>
          <a:bodyPr spcFirstLastPara="1" wrap="square" lIns="91425" tIns="45700" rIns="91425" bIns="45700" anchor="t" anchorCtr="0">
            <a:spAutoFit/>
          </a:bodyPr>
          <a:lstStyle/>
          <a:p>
            <a:pPr marL="0" marR="0" lvl="0" indent="0" algn="r" rtl="1">
              <a:lnSpc>
                <a:spcPct val="150000"/>
              </a:lnSpc>
              <a:spcBef>
                <a:spcPts val="0"/>
              </a:spcBef>
              <a:spcAft>
                <a:spcPts val="0"/>
              </a:spcAft>
              <a:buNone/>
            </a:pPr>
            <a:r>
              <a:rPr lang="iw-IL" sz="1800" b="0" i="0" u="none" strike="noStrike" cap="none" dirty="0">
                <a:solidFill>
                  <a:schemeClr val="lt1"/>
                </a:solidFill>
                <a:latin typeface="Calibri"/>
                <a:ea typeface="Calibri"/>
                <a:cs typeface="Calibri"/>
                <a:sym typeface="Calibri"/>
              </a:rPr>
              <a:t>הרכבת ההמבורגר תבוצע על גבי נייר העטיפה כך שבסוף התהליך ההמבורגר יהיה עטוף</a:t>
            </a:r>
            <a:r>
              <a:rPr lang="he-IL" sz="1800" dirty="0">
                <a:solidFill>
                  <a:schemeClr val="lt1"/>
                </a:solidFill>
                <a:latin typeface="Calibri"/>
                <a:ea typeface="Calibri"/>
                <a:cs typeface="Calibri"/>
                <a:sym typeface="Calibri"/>
              </a:rPr>
              <a:t> בשלמותו ומוכן ללקוח.</a:t>
            </a:r>
          </a:p>
          <a:p>
            <a:pPr marL="0" marR="0" lvl="0" indent="0" algn="r" rtl="1">
              <a:lnSpc>
                <a:spcPct val="150000"/>
              </a:lnSpc>
              <a:spcBef>
                <a:spcPts val="0"/>
              </a:spcBef>
              <a:spcAft>
                <a:spcPts val="0"/>
              </a:spcAft>
              <a:buNone/>
            </a:pPr>
            <a:r>
              <a:rPr lang="iw-IL" sz="1800" b="0" i="0" u="none" strike="noStrike" cap="none" dirty="0">
                <a:solidFill>
                  <a:schemeClr val="lt1"/>
                </a:solidFill>
                <a:latin typeface="Calibri"/>
                <a:ea typeface="Calibri"/>
                <a:cs typeface="Calibri"/>
                <a:sym typeface="Calibri"/>
              </a:rPr>
              <a:t>על השולחן יונחו</a:t>
            </a:r>
            <a:r>
              <a:rPr lang="he-IL" sz="1800" b="0" i="0" u="none" strike="noStrike" cap="none" dirty="0">
                <a:solidFill>
                  <a:schemeClr val="lt1"/>
                </a:solidFill>
                <a:latin typeface="Calibri"/>
                <a:ea typeface="Calibri"/>
                <a:cs typeface="Calibri"/>
                <a:sym typeface="Calibri"/>
              </a:rPr>
              <a:t> בשורה</a:t>
            </a:r>
            <a:r>
              <a:rPr lang="iw-IL" sz="1800" b="0" i="0" u="none" strike="noStrike" cap="none" dirty="0">
                <a:solidFill>
                  <a:schemeClr val="lt1"/>
                </a:solidFill>
                <a:latin typeface="Calibri"/>
                <a:ea typeface="Calibri"/>
                <a:cs typeface="Calibri"/>
                <a:sym typeface="Calibri"/>
              </a:rPr>
              <a:t> </a:t>
            </a:r>
            <a:r>
              <a:rPr lang="he-IL" sz="1800" dirty="0">
                <a:solidFill>
                  <a:schemeClr val="lt1"/>
                </a:solidFill>
                <a:latin typeface="Calibri"/>
                <a:ea typeface="Calibri"/>
                <a:cs typeface="Calibri"/>
                <a:sym typeface="Calibri"/>
              </a:rPr>
              <a:t>7 </a:t>
            </a:r>
            <a:r>
              <a:rPr lang="he-IL" sz="1800" dirty="0" err="1">
                <a:solidFill>
                  <a:schemeClr val="lt1"/>
                </a:solidFill>
                <a:latin typeface="Calibri"/>
                <a:ea typeface="Calibri"/>
                <a:cs typeface="Calibri"/>
                <a:sym typeface="Calibri"/>
              </a:rPr>
              <a:t>ערימות</a:t>
            </a:r>
            <a:r>
              <a:rPr lang="he-IL" sz="1800" dirty="0">
                <a:solidFill>
                  <a:schemeClr val="lt1"/>
                </a:solidFill>
                <a:latin typeface="Calibri"/>
                <a:ea typeface="Calibri"/>
                <a:cs typeface="Calibri"/>
                <a:sym typeface="Calibri"/>
              </a:rPr>
              <a:t> של ניירות העטיפה</a:t>
            </a:r>
            <a:r>
              <a:rPr lang="he-IL" sz="1800" b="0" i="0" u="none" strike="noStrike" cap="none" dirty="0">
                <a:solidFill>
                  <a:schemeClr val="lt1"/>
                </a:solidFill>
                <a:latin typeface="Calibri"/>
                <a:ea typeface="Calibri"/>
                <a:cs typeface="Calibri"/>
                <a:sym typeface="Calibri"/>
              </a:rPr>
              <a:t> </a:t>
            </a:r>
            <a:r>
              <a:rPr lang="iw-IL" sz="1800" b="0" i="0" u="none" strike="noStrike" cap="none" dirty="0">
                <a:solidFill>
                  <a:schemeClr val="lt1"/>
                </a:solidFill>
                <a:latin typeface="Calibri"/>
                <a:ea typeface="Calibri"/>
                <a:cs typeface="Calibri"/>
                <a:sym typeface="Calibri"/>
              </a:rPr>
              <a:t>כאשר כל ערמה מסווגת לפי גודל הנייר</a:t>
            </a:r>
            <a:r>
              <a:rPr lang="he-IL" sz="1800" dirty="0">
                <a:solidFill>
                  <a:schemeClr val="lt1"/>
                </a:solidFill>
                <a:latin typeface="Calibri"/>
                <a:ea typeface="Calibri"/>
                <a:cs typeface="Calibri"/>
                <a:sym typeface="Calibri"/>
              </a:rPr>
              <a:t>.</a:t>
            </a:r>
          </a:p>
          <a:p>
            <a:pPr marL="0" marR="0" lvl="0" indent="0" algn="r" rtl="1">
              <a:lnSpc>
                <a:spcPct val="150000"/>
              </a:lnSpc>
              <a:spcBef>
                <a:spcPts val="0"/>
              </a:spcBef>
              <a:spcAft>
                <a:spcPts val="0"/>
              </a:spcAft>
              <a:buNone/>
            </a:pPr>
            <a:r>
              <a:rPr lang="he-IL" sz="1800" b="0" i="0" u="none" strike="noStrike" cap="none" dirty="0">
                <a:solidFill>
                  <a:schemeClr val="lt1"/>
                </a:solidFill>
                <a:latin typeface="Calibri"/>
                <a:ea typeface="Calibri"/>
                <a:cs typeface="Calibri"/>
                <a:sym typeface="Calibri"/>
              </a:rPr>
              <a:t>ישנם </a:t>
            </a:r>
            <a:r>
              <a:rPr lang="he-IL" sz="1800" b="0" i="0" u="none" strike="noStrike" cap="none" dirty="0" err="1">
                <a:solidFill>
                  <a:schemeClr val="lt1"/>
                </a:solidFill>
                <a:latin typeface="Calibri"/>
                <a:ea typeface="Calibri"/>
                <a:cs typeface="Calibri"/>
                <a:sym typeface="Calibri"/>
              </a:rPr>
              <a:t>סה''כ</a:t>
            </a:r>
            <a:r>
              <a:rPr lang="he-IL" sz="1800" b="0" i="0" u="none" strike="noStrike" cap="none" dirty="0">
                <a:solidFill>
                  <a:schemeClr val="lt1"/>
                </a:solidFill>
                <a:latin typeface="Calibri"/>
                <a:ea typeface="Calibri"/>
                <a:cs typeface="Calibri"/>
                <a:sym typeface="Calibri"/>
              </a:rPr>
              <a:t> 4 סוגים של ניירות כאשר לשלושה מהם שני גדלים אופציונליים ולאחד מהסוגים גודל אחד. </a:t>
            </a:r>
            <a:endParaRPr sz="1800" b="0" i="0" u="none" strike="noStrike" cap="none" dirty="0">
              <a:solidFill>
                <a:schemeClr val="lt1"/>
              </a:solidFill>
              <a:latin typeface="Calibri"/>
              <a:ea typeface="Calibri"/>
              <a:cs typeface="Calibri"/>
              <a:sym typeface="Calibri"/>
            </a:endParaRPr>
          </a:p>
          <a:p>
            <a:pPr marL="342900" marR="0" lvl="0" indent="-241300" algn="r" rtl="1">
              <a:lnSpc>
                <a:spcPct val="150000"/>
              </a:lnSpc>
              <a:spcBef>
                <a:spcPts val="1000"/>
              </a:spcBef>
              <a:spcAft>
                <a:spcPts val="0"/>
              </a:spcAft>
              <a:buClr>
                <a:schemeClr val="lt1"/>
              </a:buClr>
              <a:buSzPts val="1600"/>
              <a:buFont typeface="Century Gothic"/>
              <a:buNone/>
            </a:pPr>
            <a:endParaRPr sz="1600" b="0" i="0" u="none" strike="noStrike" cap="none" dirty="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
          <p:cNvSpPr txBox="1">
            <a:spLocks noGrp="1"/>
          </p:cNvSpPr>
          <p:nvPr>
            <p:ph type="title"/>
          </p:nvPr>
        </p:nvSpPr>
        <p:spPr>
          <a:xfrm>
            <a:off x="3216840" y="599789"/>
            <a:ext cx="7941129" cy="379594"/>
          </a:xfrm>
          <a:prstGeom prst="rect">
            <a:avLst/>
          </a:prstGeom>
          <a:noFill/>
          <a:ln>
            <a:noFill/>
          </a:ln>
        </p:spPr>
        <p:txBody>
          <a:bodyPr spcFirstLastPara="1" wrap="square" lIns="91425" tIns="45700" rIns="91425" bIns="45700" anchor="ctr" anchorCtr="0">
            <a:noAutofit/>
          </a:bodyPr>
          <a:lstStyle/>
          <a:p>
            <a:pPr algn="r" rtl="1">
              <a:buSzPts val="2200"/>
            </a:pPr>
            <a:r>
              <a:rPr lang="he-IL" sz="2000" b="1" dirty="0">
                <a:latin typeface="Calibri" panose="020F0502020204030204" pitchFamily="34" charset="0"/>
                <a:cs typeface="Calibri" panose="020F0502020204030204" pitchFamily="34" charset="0"/>
              </a:rPr>
              <a:t>שלב 1</a:t>
            </a:r>
            <a:br>
              <a:rPr lang="he-IL" sz="2000" b="1" dirty="0">
                <a:latin typeface="Calibri" panose="020F0502020204030204" pitchFamily="34" charset="0"/>
                <a:cs typeface="Calibri" panose="020F0502020204030204" pitchFamily="34" charset="0"/>
              </a:rPr>
            </a:br>
            <a:r>
              <a:rPr lang="he-IL" sz="2000" b="1" dirty="0">
                <a:latin typeface="Calibri" panose="020F0502020204030204" pitchFamily="34" charset="0"/>
                <a:cs typeface="Calibri" panose="020F0502020204030204" pitchFamily="34" charset="0"/>
              </a:rPr>
              <a:t>המשך</a:t>
            </a:r>
            <a:endParaRPr lang="en-IL" sz="2000" b="1" dirty="0">
              <a:latin typeface="Calibri" panose="020F0502020204030204" pitchFamily="34" charset="0"/>
              <a:cs typeface="Calibri" panose="020F0502020204030204" pitchFamily="34" charset="0"/>
            </a:endParaRPr>
          </a:p>
        </p:txBody>
      </p:sp>
      <p:sp>
        <p:nvSpPr>
          <p:cNvPr id="161" name="Google Shape;161;p3"/>
          <p:cNvSpPr txBox="1">
            <a:spLocks noGrp="1"/>
          </p:cNvSpPr>
          <p:nvPr>
            <p:ph idx="1"/>
          </p:nvPr>
        </p:nvSpPr>
        <p:spPr>
          <a:xfrm>
            <a:off x="6274789" y="1396422"/>
            <a:ext cx="5280344" cy="4347754"/>
          </a:xfrm>
          <a:prstGeom prst="rect">
            <a:avLst/>
          </a:prstGeom>
          <a:noFill/>
          <a:ln>
            <a:noFill/>
          </a:ln>
        </p:spPr>
        <p:txBody>
          <a:bodyPr spcFirstLastPara="1" wrap="square" lIns="91425" tIns="45700" rIns="91425" bIns="45700" anchor="t" anchorCtr="0">
            <a:normAutofit/>
          </a:bodyPr>
          <a:lstStyle/>
          <a:p>
            <a:pPr marL="0" lvl="0" indent="0" algn="r" rtl="1">
              <a:lnSpc>
                <a:spcPct val="90000"/>
              </a:lnSpc>
              <a:spcBef>
                <a:spcPts val="0"/>
              </a:spcBef>
              <a:spcAft>
                <a:spcPts val="0"/>
              </a:spcAft>
              <a:buClr>
                <a:schemeClr val="lt1"/>
              </a:buClr>
              <a:buSzPts val="2200"/>
              <a:buNone/>
            </a:pPr>
            <a:r>
              <a:rPr lang="he-IL" sz="2000" dirty="0">
                <a:latin typeface="Calibri" panose="020F0502020204030204" pitchFamily="34" charset="0"/>
                <a:cs typeface="Calibri" panose="020F0502020204030204" pitchFamily="34" charset="0"/>
              </a:rPr>
              <a:t>בעזרת 4 </a:t>
            </a:r>
            <a:r>
              <a:rPr lang="he-IL" sz="2000" dirty="0" err="1">
                <a:latin typeface="Calibri" panose="020F0502020204030204" pitchFamily="34" charset="0"/>
                <a:cs typeface="Calibri" panose="020F0502020204030204" pitchFamily="34" charset="0"/>
              </a:rPr>
              <a:t>תפסניות</a:t>
            </a:r>
            <a:r>
              <a:rPr lang="he-IL" sz="2000" dirty="0">
                <a:latin typeface="Calibri" panose="020F0502020204030204" pitchFamily="34" charset="0"/>
                <a:cs typeface="Calibri" panose="020F0502020204030204" pitchFamily="34" charset="0"/>
              </a:rPr>
              <a:t> של רובוט מסוג </a:t>
            </a:r>
            <a:r>
              <a:rPr lang="en-US" sz="2000" dirty="0">
                <a:latin typeface="Calibri" panose="020F0502020204030204" pitchFamily="34" charset="0"/>
                <a:cs typeface="Calibri" panose="020F0502020204030204" pitchFamily="34" charset="0"/>
              </a:rPr>
              <a:t>grasping robot </a:t>
            </a:r>
            <a:r>
              <a:rPr lang="he-IL" sz="2000" dirty="0">
                <a:latin typeface="Calibri" panose="020F0502020204030204" pitchFamily="34" charset="0"/>
                <a:cs typeface="Calibri" panose="020F0502020204030204" pitchFamily="34" charset="0"/>
              </a:rPr>
              <a:t>– כלומר רובוטים לינאריים בעלי 2 דרגות חופש </a:t>
            </a:r>
            <a:r>
              <a:rPr lang="en-US" sz="2000" dirty="0">
                <a:latin typeface="Calibri" panose="020F0502020204030204" pitchFamily="34" charset="0"/>
                <a:cs typeface="Calibri" panose="020F0502020204030204" pitchFamily="34" charset="0"/>
              </a:rPr>
              <a:t>X-Z</a:t>
            </a:r>
            <a:r>
              <a:rPr lang="he-IL" sz="2000" dirty="0">
                <a:latin typeface="Calibri" panose="020F0502020204030204" pitchFamily="34" charset="0"/>
                <a:cs typeface="Calibri" panose="020F0502020204030204" pitchFamily="34" charset="0"/>
              </a:rPr>
              <a:t> הנעים על מסילה אופקית, מתמקמים מעל ארבע קצוות נייר העטיפה לפי הסוג הנבחר (תלוי בגודל ההמבורגר שהוזמן) יורדים בתנועה אנכית מטה כך שבעזרת עיקרון שאיבה על ידי ואקום </a:t>
            </a:r>
            <a:r>
              <a:rPr lang="he-IL" sz="2000" dirty="0" err="1">
                <a:latin typeface="Calibri" panose="020F0502020204030204" pitchFamily="34" charset="0"/>
                <a:cs typeface="Calibri" panose="020F0502020204030204" pitchFamily="34" charset="0"/>
              </a:rPr>
              <a:t>התפסניות</a:t>
            </a:r>
            <a:r>
              <a:rPr lang="he-IL" sz="2000" dirty="0">
                <a:latin typeface="Calibri" panose="020F0502020204030204" pitchFamily="34" charset="0"/>
                <a:cs typeface="Calibri" panose="020F0502020204030204" pitchFamily="34" charset="0"/>
              </a:rPr>
              <a:t> יאחזו את קצוות נייר העטיפה הנבחר </a:t>
            </a:r>
            <a:r>
              <a:rPr lang="he-IL" sz="2000" dirty="0" err="1">
                <a:latin typeface="Calibri" panose="020F0502020204030204" pitchFamily="34" charset="0"/>
                <a:cs typeface="Calibri" panose="020F0502020204030204" pitchFamily="34" charset="0"/>
              </a:rPr>
              <a:t>מהערימה</a:t>
            </a:r>
            <a:r>
              <a:rPr lang="he-IL" sz="2000" dirty="0">
                <a:latin typeface="Calibri" panose="020F0502020204030204" pitchFamily="34" charset="0"/>
                <a:cs typeface="Calibri" panose="020F0502020204030204" pitchFamily="34" charset="0"/>
              </a:rPr>
              <a:t> וימקמו אותו על גבי משטח העבודה, כך שמרכז מלבן הנייר ימוקם מעל מרכז שטח המעלית/התעלה. </a:t>
            </a:r>
          </a:p>
          <a:p>
            <a:pPr marL="0" lvl="0" indent="0" algn="r" rtl="1">
              <a:lnSpc>
                <a:spcPct val="90000"/>
              </a:lnSpc>
              <a:spcBef>
                <a:spcPts val="0"/>
              </a:spcBef>
              <a:spcAft>
                <a:spcPts val="0"/>
              </a:spcAft>
              <a:buClr>
                <a:schemeClr val="lt1"/>
              </a:buClr>
              <a:buSzPts val="2200"/>
              <a:buNone/>
            </a:pPr>
            <a:r>
              <a:rPr lang="he-IL" sz="2000" dirty="0">
                <a:latin typeface="Calibri" panose="020F0502020204030204" pitchFamily="34" charset="0"/>
                <a:cs typeface="Calibri" panose="020F0502020204030204" pitchFamily="34" charset="0"/>
              </a:rPr>
              <a:t>עקרון הפעולה של רובוט זה נלקח בהשראה מרובוטים לתפיסת צעצועי ילדים בקניון, רק שבמקום </a:t>
            </a:r>
            <a:r>
              <a:rPr lang="he-IL" sz="2000" dirty="0" err="1">
                <a:latin typeface="Calibri" panose="020F0502020204030204" pitchFamily="34" charset="0"/>
                <a:cs typeface="Calibri" panose="020F0502020204030204" pitchFamily="34" charset="0"/>
              </a:rPr>
              <a:t>תפסניות</a:t>
            </a:r>
            <a:r>
              <a:rPr lang="he-IL" sz="2000" dirty="0">
                <a:latin typeface="Calibri" panose="020F0502020204030204" pitchFamily="34" charset="0"/>
                <a:cs typeface="Calibri" panose="020F0502020204030204" pitchFamily="34" charset="0"/>
              </a:rPr>
              <a:t> רגילות, השימוש נעשה ב-</a:t>
            </a:r>
            <a:r>
              <a:rPr lang="en-US" sz="2000" dirty="0">
                <a:latin typeface="Calibri" panose="020F0502020204030204" pitchFamily="34" charset="0"/>
                <a:cs typeface="Calibri" panose="020F0502020204030204" pitchFamily="34" charset="0"/>
              </a:rPr>
              <a:t>suction</a:t>
            </a:r>
            <a:r>
              <a:rPr lang="he-IL" sz="2000" dirty="0">
                <a:latin typeface="Calibri" panose="020F0502020204030204" pitchFamily="34" charset="0"/>
                <a:cs typeface="Calibri" panose="020F0502020204030204" pitchFamily="34" charset="0"/>
              </a:rPr>
              <a:t> שמתבסס על שאיבה </a:t>
            </a:r>
            <a:r>
              <a:rPr lang="he-IL" sz="2000" dirty="0" err="1">
                <a:latin typeface="Calibri" panose="020F0502020204030204" pitchFamily="34" charset="0"/>
                <a:cs typeface="Calibri" panose="020F0502020204030204" pitchFamily="34" charset="0"/>
              </a:rPr>
              <a:t>בואקום</a:t>
            </a:r>
            <a:r>
              <a:rPr lang="he-IL" sz="2000" dirty="0">
                <a:latin typeface="Calibri" panose="020F0502020204030204" pitchFamily="34" charset="0"/>
                <a:cs typeface="Calibri" panose="020F0502020204030204" pitchFamily="34" charset="0"/>
              </a:rPr>
              <a:t>.</a:t>
            </a:r>
          </a:p>
          <a:p>
            <a:pPr marL="228600" lvl="0" indent="-228600" algn="r" rtl="1">
              <a:lnSpc>
                <a:spcPct val="90000"/>
              </a:lnSpc>
              <a:spcBef>
                <a:spcPts val="0"/>
              </a:spcBef>
              <a:spcAft>
                <a:spcPts val="0"/>
              </a:spcAft>
              <a:buClr>
                <a:schemeClr val="lt1"/>
              </a:buClr>
              <a:buSzPts val="2200"/>
              <a:buChar char="•"/>
            </a:pPr>
            <a:endParaRPr dirty="0"/>
          </a:p>
        </p:txBody>
      </p:sp>
      <p:pic>
        <p:nvPicPr>
          <p:cNvPr id="1026" name="Picture 2" descr="Pw 4045 Webabb">
            <a:extLst>
              <a:ext uri="{FF2B5EF4-FFF2-40B4-BE49-F238E27FC236}">
                <a16:creationId xmlns:a16="http://schemas.microsoft.com/office/drawing/2014/main" id="{B93F9987-652D-BCFE-6EB7-3BE8C9E4F0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228" y="1358611"/>
            <a:ext cx="4757829" cy="414077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4" descr="A picture containing letter&#10;&#10;Description automatically generated"/>
          <p:cNvPicPr preferRelativeResize="0"/>
          <p:nvPr/>
        </p:nvPicPr>
        <p:blipFill rotWithShape="1">
          <a:blip r:embed="rId3">
            <a:alphaModFix/>
          </a:blip>
          <a:srcRect/>
          <a:stretch/>
        </p:blipFill>
        <p:spPr>
          <a:xfrm>
            <a:off x="532622" y="1281792"/>
            <a:ext cx="5725886" cy="4294415"/>
          </a:xfrm>
          <a:prstGeom prst="rect">
            <a:avLst/>
          </a:prstGeom>
          <a:ln>
            <a:noFill/>
          </a:ln>
          <a:effectLst>
            <a:softEdge rad="112500"/>
          </a:effectLst>
        </p:spPr>
      </p:pic>
      <p:sp>
        <p:nvSpPr>
          <p:cNvPr id="167" name="Google Shape;167;p4"/>
          <p:cNvSpPr txBox="1"/>
          <p:nvPr/>
        </p:nvSpPr>
        <p:spPr>
          <a:xfrm>
            <a:off x="5080325" y="629167"/>
            <a:ext cx="6094520" cy="553957"/>
          </a:xfrm>
          <a:prstGeom prst="rect">
            <a:avLst/>
          </a:prstGeom>
          <a:noFill/>
          <a:ln>
            <a:noFill/>
          </a:ln>
        </p:spPr>
        <p:txBody>
          <a:bodyPr spcFirstLastPara="1" wrap="square" lIns="91425" tIns="45700" rIns="91425" bIns="45700" anchor="t" anchorCtr="0">
            <a:spAutoFit/>
          </a:bodyPr>
          <a:lstStyle/>
          <a:p>
            <a:pPr marL="0" marR="0" lvl="0" indent="0" algn="r" rtl="1">
              <a:lnSpc>
                <a:spcPct val="150000"/>
              </a:lnSpc>
              <a:spcBef>
                <a:spcPts val="0"/>
              </a:spcBef>
              <a:spcAft>
                <a:spcPts val="0"/>
              </a:spcAft>
              <a:buNone/>
            </a:pPr>
            <a:r>
              <a:rPr lang="iw-IL" sz="2000" b="1" i="0" u="none" strike="noStrike" cap="none" dirty="0">
                <a:solidFill>
                  <a:schemeClr val="lt1"/>
                </a:solidFill>
                <a:latin typeface="Calibri"/>
                <a:ea typeface="Calibri"/>
                <a:cs typeface="Calibri"/>
                <a:sym typeface="Calibri"/>
              </a:rPr>
              <a:t>שלב 2</a:t>
            </a:r>
            <a:endParaRPr sz="2000" b="1" i="0" u="none" strike="noStrike" cap="none" dirty="0">
              <a:solidFill>
                <a:schemeClr val="lt1"/>
              </a:solidFill>
              <a:latin typeface="Calibri"/>
              <a:ea typeface="Calibri"/>
              <a:cs typeface="Calibri"/>
              <a:sym typeface="Calibri"/>
            </a:endParaRPr>
          </a:p>
        </p:txBody>
      </p:sp>
      <p:sp>
        <p:nvSpPr>
          <p:cNvPr id="168" name="Google Shape;168;p4"/>
          <p:cNvSpPr txBox="1">
            <a:spLocks noGrp="1"/>
          </p:cNvSpPr>
          <p:nvPr>
            <p:ph idx="1"/>
          </p:nvPr>
        </p:nvSpPr>
        <p:spPr>
          <a:xfrm>
            <a:off x="6346372" y="1281792"/>
            <a:ext cx="5502728" cy="4294415"/>
          </a:xfrm>
          <a:prstGeom prst="rect">
            <a:avLst/>
          </a:prstGeom>
          <a:noFill/>
          <a:ln>
            <a:noFill/>
          </a:ln>
        </p:spPr>
        <p:txBody>
          <a:bodyPr spcFirstLastPara="1" wrap="square" lIns="91425" tIns="45700" rIns="91425" bIns="45700" anchor="t" anchorCtr="0">
            <a:normAutofit/>
          </a:bodyPr>
          <a:lstStyle/>
          <a:p>
            <a:pPr marL="0" lvl="0" indent="0" algn="r" rtl="1">
              <a:lnSpc>
                <a:spcPct val="90000"/>
              </a:lnSpc>
              <a:spcBef>
                <a:spcPts val="0"/>
              </a:spcBef>
              <a:spcAft>
                <a:spcPts val="0"/>
              </a:spcAft>
              <a:buClr>
                <a:schemeClr val="lt1"/>
              </a:buClr>
              <a:buSzPts val="2200"/>
              <a:buNone/>
            </a:pPr>
            <a:r>
              <a:rPr lang="iw-IL" sz="2000" dirty="0">
                <a:latin typeface="Calibri" panose="020F0502020204030204" pitchFamily="34" charset="0"/>
                <a:cs typeface="Calibri" panose="020F0502020204030204" pitchFamily="34" charset="0"/>
              </a:rPr>
              <a:t>בתחילת שלב זה המעלית הינה בגובה </a:t>
            </a:r>
            <a:r>
              <a:rPr lang="en-US" sz="2000" dirty="0">
                <a:latin typeface="Calibri" panose="020F0502020204030204" pitchFamily="34" charset="0"/>
                <a:cs typeface="Calibri" panose="020F0502020204030204" pitchFamily="34" charset="0"/>
              </a:rPr>
              <a:t>Z</a:t>
            </a:r>
            <a:r>
              <a:rPr lang="iw-IL" sz="2000" dirty="0">
                <a:latin typeface="Calibri" panose="020F0502020204030204" pitchFamily="34" charset="0"/>
                <a:cs typeface="Calibri" panose="020F0502020204030204" pitchFamily="34" charset="0"/>
              </a:rPr>
              <a:t>=0</a:t>
            </a:r>
            <a:r>
              <a:rPr lang="he-IL" sz="2000" dirty="0">
                <a:latin typeface="Calibri" panose="020F0502020204030204" pitchFamily="34" charset="0"/>
                <a:cs typeface="Calibri" panose="020F0502020204030204" pitchFamily="34" charset="0"/>
              </a:rPr>
              <a:t>.</a:t>
            </a:r>
            <a:endParaRPr sz="2000" dirty="0">
              <a:latin typeface="Calibri" panose="020F0502020204030204" pitchFamily="34" charset="0"/>
              <a:cs typeface="Calibri" panose="020F0502020204030204" pitchFamily="34" charset="0"/>
            </a:endParaRPr>
          </a:p>
          <a:p>
            <a:pPr marL="0" lvl="0" indent="0" algn="r" rtl="1">
              <a:lnSpc>
                <a:spcPct val="90000"/>
              </a:lnSpc>
              <a:spcBef>
                <a:spcPts val="1000"/>
              </a:spcBef>
              <a:spcAft>
                <a:spcPts val="0"/>
              </a:spcAft>
              <a:buClr>
                <a:schemeClr val="lt1"/>
              </a:buClr>
              <a:buSzPts val="2200"/>
              <a:buNone/>
            </a:pPr>
            <a:r>
              <a:rPr lang="iw-IL" sz="2000" dirty="0">
                <a:latin typeface="Calibri" panose="020F0502020204030204" pitchFamily="34" charset="0"/>
                <a:cs typeface="Calibri" panose="020F0502020204030204" pitchFamily="34" charset="0"/>
              </a:rPr>
              <a:t>על גבי נייר העטיפה, במרכזו, ההמבורגר יורכב הפוך</a:t>
            </a:r>
            <a:r>
              <a:rPr lang="he-IL" sz="2000" dirty="0">
                <a:latin typeface="Calibri" panose="020F0502020204030204" pitchFamily="34" charset="0"/>
                <a:cs typeface="Calibri" panose="020F0502020204030204" pitchFamily="34" charset="0"/>
              </a:rPr>
              <a:t> כאשר הסיבה לכך תתואר בהמשך.</a:t>
            </a:r>
          </a:p>
          <a:p>
            <a:pPr marL="0" lvl="0" indent="0" algn="r" rtl="1">
              <a:lnSpc>
                <a:spcPct val="90000"/>
              </a:lnSpc>
              <a:spcBef>
                <a:spcPts val="1000"/>
              </a:spcBef>
              <a:spcAft>
                <a:spcPts val="0"/>
              </a:spcAft>
              <a:buClr>
                <a:schemeClr val="lt1"/>
              </a:buClr>
              <a:buSzPts val="2200"/>
              <a:buNone/>
            </a:pPr>
            <a:r>
              <a:rPr lang="iw-IL" sz="2000" dirty="0">
                <a:latin typeface="Calibri" panose="020F0502020204030204" pitchFamily="34" charset="0"/>
                <a:cs typeface="Calibri" panose="020F0502020204030204" pitchFamily="34" charset="0"/>
              </a:rPr>
              <a:t>תחילה תונח הלחמנייה העליונה כאשר צידה הפנימי מופנה כלפי מעלה, לאחר מכן יונחו התוספות שנבחרו להיות מעל הקציצה, כך שהתוספת שנבחרה להיות העליונה ביותר תמוקם ראשונה. </a:t>
            </a:r>
            <a:endParaRPr lang="he-IL" sz="2000" dirty="0">
              <a:latin typeface="Calibri" panose="020F0502020204030204" pitchFamily="34" charset="0"/>
              <a:cs typeface="Calibri" panose="020F0502020204030204" pitchFamily="34" charset="0"/>
            </a:endParaRPr>
          </a:p>
          <a:p>
            <a:pPr marL="0" lvl="0" indent="0" algn="r" rtl="1">
              <a:lnSpc>
                <a:spcPct val="90000"/>
              </a:lnSpc>
              <a:spcBef>
                <a:spcPts val="1000"/>
              </a:spcBef>
              <a:spcAft>
                <a:spcPts val="0"/>
              </a:spcAft>
              <a:buClr>
                <a:schemeClr val="lt1"/>
              </a:buClr>
              <a:buSzPts val="2200"/>
              <a:buNone/>
            </a:pPr>
            <a:r>
              <a:rPr lang="iw-IL" sz="2000" dirty="0">
                <a:latin typeface="Calibri" panose="020F0502020204030204" pitchFamily="34" charset="0"/>
                <a:cs typeface="Calibri" panose="020F0502020204030204" pitchFamily="34" charset="0"/>
              </a:rPr>
              <a:t>לאחר מכן, תונח קציצת ההמבורגר. </a:t>
            </a:r>
            <a:endParaRPr lang="he-IL" sz="2000" dirty="0">
              <a:latin typeface="Calibri" panose="020F0502020204030204" pitchFamily="34" charset="0"/>
              <a:cs typeface="Calibri" panose="020F0502020204030204" pitchFamily="34" charset="0"/>
            </a:endParaRPr>
          </a:p>
          <a:p>
            <a:pPr marL="0" lvl="0" indent="0" algn="r" rtl="1">
              <a:lnSpc>
                <a:spcPct val="90000"/>
              </a:lnSpc>
              <a:spcBef>
                <a:spcPts val="1000"/>
              </a:spcBef>
              <a:spcAft>
                <a:spcPts val="0"/>
              </a:spcAft>
              <a:buClr>
                <a:schemeClr val="lt1"/>
              </a:buClr>
              <a:buSzPts val="2200"/>
              <a:buNone/>
            </a:pPr>
            <a:r>
              <a:rPr lang="iw-IL" sz="2000" dirty="0">
                <a:latin typeface="Calibri" panose="020F0502020204030204" pitchFamily="34" charset="0"/>
                <a:cs typeface="Calibri" panose="020F0502020204030204" pitchFamily="34" charset="0"/>
              </a:rPr>
              <a:t>בשלב הבא מעל הקציצה יונחו הירקות, כאשר הירק שנבחר להיות בתחתית ימוקם אחרון. </a:t>
            </a:r>
            <a:endParaRPr lang="he-IL" sz="2000" dirty="0">
              <a:latin typeface="Calibri" panose="020F0502020204030204" pitchFamily="34" charset="0"/>
              <a:cs typeface="Calibri" panose="020F0502020204030204" pitchFamily="34" charset="0"/>
            </a:endParaRPr>
          </a:p>
          <a:p>
            <a:pPr marL="0" lvl="0" indent="0" algn="r" rtl="1">
              <a:lnSpc>
                <a:spcPct val="90000"/>
              </a:lnSpc>
              <a:spcBef>
                <a:spcPts val="1000"/>
              </a:spcBef>
              <a:spcAft>
                <a:spcPts val="0"/>
              </a:spcAft>
              <a:buClr>
                <a:schemeClr val="lt1"/>
              </a:buClr>
              <a:buSzPts val="2200"/>
              <a:buNone/>
            </a:pPr>
            <a:r>
              <a:rPr lang="iw-IL" sz="2000" dirty="0">
                <a:latin typeface="Calibri" panose="020F0502020204030204" pitchFamily="34" charset="0"/>
                <a:cs typeface="Calibri" panose="020F0502020204030204" pitchFamily="34" charset="0"/>
              </a:rPr>
              <a:t>לבסוף, תונח הלחמנייה התחתונה כאשר צידה הפנימי מופנה כלפי מטה. </a:t>
            </a:r>
            <a:endParaRPr sz="2000" dirty="0">
              <a:latin typeface="Calibri" panose="020F0502020204030204" pitchFamily="34" charset="0"/>
              <a:cs typeface="Calibri" panose="020F0502020204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5" descr="A picture containing text, indoor, cloth&#10;&#10;Description automatically generated"/>
          <p:cNvPicPr preferRelativeResize="0"/>
          <p:nvPr/>
        </p:nvPicPr>
        <p:blipFill rotWithShape="1">
          <a:blip r:embed="rId3">
            <a:alphaModFix/>
          </a:blip>
          <a:srcRect/>
          <a:stretch/>
        </p:blipFill>
        <p:spPr>
          <a:xfrm>
            <a:off x="499185" y="1332522"/>
            <a:ext cx="6309829" cy="4732372"/>
          </a:xfrm>
          <a:prstGeom prst="rect">
            <a:avLst/>
          </a:prstGeom>
          <a:ln>
            <a:noFill/>
          </a:ln>
          <a:effectLst>
            <a:softEdge rad="112500"/>
          </a:effectLst>
        </p:spPr>
      </p:pic>
      <p:sp>
        <p:nvSpPr>
          <p:cNvPr id="174" name="Google Shape;174;p5"/>
          <p:cNvSpPr txBox="1"/>
          <p:nvPr/>
        </p:nvSpPr>
        <p:spPr>
          <a:xfrm>
            <a:off x="5076037" y="627076"/>
            <a:ext cx="6094520" cy="553957"/>
          </a:xfrm>
          <a:prstGeom prst="rect">
            <a:avLst/>
          </a:prstGeom>
          <a:noFill/>
          <a:ln>
            <a:noFill/>
          </a:ln>
        </p:spPr>
        <p:txBody>
          <a:bodyPr spcFirstLastPara="1" wrap="square" lIns="91425" tIns="45700" rIns="91425" bIns="45700" anchor="t" anchorCtr="0">
            <a:spAutoFit/>
          </a:bodyPr>
          <a:lstStyle/>
          <a:p>
            <a:pPr marL="0" marR="0" lvl="0" indent="0" algn="r" rtl="1">
              <a:lnSpc>
                <a:spcPct val="150000"/>
              </a:lnSpc>
              <a:spcBef>
                <a:spcPts val="0"/>
              </a:spcBef>
              <a:spcAft>
                <a:spcPts val="0"/>
              </a:spcAft>
              <a:buNone/>
            </a:pPr>
            <a:r>
              <a:rPr lang="iw-IL" sz="2000" b="1" i="0" u="none" strike="noStrike" cap="none" dirty="0">
                <a:solidFill>
                  <a:schemeClr val="lt1"/>
                </a:solidFill>
                <a:latin typeface="Calibri"/>
                <a:ea typeface="Calibri"/>
                <a:cs typeface="Calibri"/>
                <a:sym typeface="Calibri"/>
              </a:rPr>
              <a:t>שלב 3</a:t>
            </a:r>
            <a:endParaRPr sz="2000" b="1" i="0" u="none" strike="noStrike" cap="none" dirty="0">
              <a:solidFill>
                <a:schemeClr val="lt1"/>
              </a:solidFill>
              <a:latin typeface="Calibri"/>
              <a:ea typeface="Calibri"/>
              <a:cs typeface="Calibri"/>
              <a:sym typeface="Calibri"/>
            </a:endParaRPr>
          </a:p>
        </p:txBody>
      </p:sp>
      <p:sp>
        <p:nvSpPr>
          <p:cNvPr id="175" name="Google Shape;175;p5"/>
          <p:cNvSpPr txBox="1">
            <a:spLocks noGrp="1"/>
          </p:cNvSpPr>
          <p:nvPr>
            <p:ph idx="1"/>
          </p:nvPr>
        </p:nvSpPr>
        <p:spPr>
          <a:xfrm>
            <a:off x="6809015" y="1475756"/>
            <a:ext cx="5072742" cy="4294415"/>
          </a:xfrm>
          <a:prstGeom prst="rect">
            <a:avLst/>
          </a:prstGeom>
          <a:noFill/>
          <a:ln>
            <a:noFill/>
          </a:ln>
        </p:spPr>
        <p:txBody>
          <a:bodyPr spcFirstLastPara="1" wrap="square" lIns="91425" tIns="45700" rIns="91425" bIns="45700" anchor="t" anchorCtr="0">
            <a:normAutofit lnSpcReduction="10000"/>
          </a:bodyPr>
          <a:lstStyle/>
          <a:p>
            <a:pPr marL="0" lvl="0" indent="0" algn="r" rtl="1">
              <a:lnSpc>
                <a:spcPct val="90000"/>
              </a:lnSpc>
              <a:spcBef>
                <a:spcPts val="0"/>
              </a:spcBef>
              <a:spcAft>
                <a:spcPts val="0"/>
              </a:spcAft>
              <a:buClr>
                <a:schemeClr val="lt1"/>
              </a:buClr>
              <a:buSzPts val="2200"/>
              <a:buNone/>
            </a:pPr>
            <a:r>
              <a:rPr lang="iw-IL" sz="2000" dirty="0">
                <a:latin typeface="Calibri" panose="020F0502020204030204" pitchFamily="34" charset="0"/>
                <a:cs typeface="Calibri" panose="020F0502020204030204" pitchFamily="34" charset="0"/>
              </a:rPr>
              <a:t>לאחר סיום הרכבת ההמבורגר, המעלית תרד עד למצב בו קצה ההמבורגר, עם טווח שגיאה של 3-4 </a:t>
            </a:r>
            <a:r>
              <a:rPr lang="he-IL" sz="2000" dirty="0">
                <a:latin typeface="Calibri" panose="020F0502020204030204" pitchFamily="34" charset="0"/>
                <a:cs typeface="Calibri" panose="020F0502020204030204" pitchFamily="34" charset="0"/>
              </a:rPr>
              <a:t> </a:t>
            </a:r>
            <a:r>
              <a:rPr lang="iw-IL" sz="2000" dirty="0">
                <a:latin typeface="Calibri" panose="020F0502020204030204" pitchFamily="34" charset="0"/>
                <a:cs typeface="Calibri" panose="020F0502020204030204" pitchFamily="34" charset="0"/>
              </a:rPr>
              <a:t>ס"מ</a:t>
            </a:r>
            <a:r>
              <a:rPr lang="he-IL" sz="2000" dirty="0">
                <a:latin typeface="Calibri" panose="020F0502020204030204" pitchFamily="34" charset="0"/>
                <a:cs typeface="Calibri" panose="020F0502020204030204" pitchFamily="34" charset="0"/>
              </a:rPr>
              <a:t>,</a:t>
            </a:r>
            <a:r>
              <a:rPr lang="iw-IL" sz="2000" dirty="0">
                <a:latin typeface="Calibri" panose="020F0502020204030204" pitchFamily="34" charset="0"/>
                <a:cs typeface="Calibri" panose="020F0502020204030204" pitchFamily="34" charset="0"/>
              </a:rPr>
              <a:t> י</a:t>
            </a:r>
            <a:r>
              <a:rPr lang="he-IL" sz="2000" dirty="0">
                <a:latin typeface="Calibri" panose="020F0502020204030204" pitchFamily="34" charset="0"/>
                <a:cs typeface="Calibri" panose="020F0502020204030204" pitchFamily="34" charset="0"/>
              </a:rPr>
              <a:t>מוקם</a:t>
            </a:r>
            <a:r>
              <a:rPr lang="iw-IL" sz="2000" dirty="0">
                <a:latin typeface="Calibri" panose="020F0502020204030204" pitchFamily="34" charset="0"/>
                <a:cs typeface="Calibri" panose="020F0502020204030204" pitchFamily="34" charset="0"/>
              </a:rPr>
              <a:t> בגובה </a:t>
            </a:r>
            <a:r>
              <a:rPr lang="en-US" sz="2000" dirty="0">
                <a:latin typeface="Calibri" panose="020F0502020204030204" pitchFamily="34" charset="0"/>
                <a:cs typeface="Calibri" panose="020F0502020204030204" pitchFamily="34" charset="0"/>
              </a:rPr>
              <a:t>Z</a:t>
            </a:r>
            <a:r>
              <a:rPr lang="iw-IL" sz="2000" dirty="0">
                <a:latin typeface="Calibri" panose="020F0502020204030204" pitchFamily="34" charset="0"/>
                <a:cs typeface="Calibri" panose="020F0502020204030204" pitchFamily="34" charset="0"/>
              </a:rPr>
              <a:t>=0 </a:t>
            </a:r>
            <a:r>
              <a:rPr lang="he-IL" sz="2000" dirty="0">
                <a:latin typeface="Calibri" panose="020F0502020204030204" pitchFamily="34" charset="0"/>
                <a:cs typeface="Calibri" panose="020F0502020204030204" pitchFamily="34" charset="0"/>
              </a:rPr>
              <a:t>.</a:t>
            </a:r>
          </a:p>
          <a:p>
            <a:pPr marL="0" lvl="0" indent="0" algn="r" rtl="1">
              <a:lnSpc>
                <a:spcPct val="90000"/>
              </a:lnSpc>
              <a:spcBef>
                <a:spcPts val="0"/>
              </a:spcBef>
              <a:spcAft>
                <a:spcPts val="0"/>
              </a:spcAft>
              <a:buClr>
                <a:schemeClr val="lt1"/>
              </a:buClr>
              <a:buSzPts val="2200"/>
              <a:buNone/>
            </a:pPr>
            <a:r>
              <a:rPr lang="iw-IL" sz="2000" dirty="0">
                <a:latin typeface="Calibri" panose="020F0502020204030204" pitchFamily="34" charset="0"/>
                <a:cs typeface="Calibri" panose="020F0502020204030204" pitchFamily="34" charset="0"/>
              </a:rPr>
              <a:t>במהלך ההורדה ימוקם קיבוע על הצלעות הארוכות של נייר העטיפה אשר ימנע מחלק זה של הנייר להתרומם </a:t>
            </a:r>
            <a:r>
              <a:rPr lang="he-IL" sz="2000" dirty="0">
                <a:latin typeface="Calibri" panose="020F0502020204030204" pitchFamily="34" charset="0"/>
                <a:cs typeface="Calibri" panose="020F0502020204030204" pitchFamily="34" charset="0"/>
              </a:rPr>
              <a:t>ולהשאירו בגובה ובמנח הרצוי.</a:t>
            </a:r>
          </a:p>
          <a:p>
            <a:pPr marL="0" lvl="0" indent="0" algn="r" rtl="1">
              <a:lnSpc>
                <a:spcPct val="90000"/>
              </a:lnSpc>
              <a:spcBef>
                <a:spcPts val="0"/>
              </a:spcBef>
              <a:spcAft>
                <a:spcPts val="0"/>
              </a:spcAft>
              <a:buClr>
                <a:schemeClr val="lt1"/>
              </a:buClr>
              <a:buSzPts val="2200"/>
              <a:buNone/>
            </a:pPr>
            <a:r>
              <a:rPr lang="iw-IL" sz="2000" dirty="0">
                <a:latin typeface="Calibri" panose="020F0502020204030204" pitchFamily="34" charset="0"/>
                <a:cs typeface="Calibri" panose="020F0502020204030204" pitchFamily="34" charset="0"/>
              </a:rPr>
              <a:t>כך יתקבל מצב של התרוממות הנייר מהצד בו הצלעות קצרות יותר והנייר יעטוף את ההמבורגר מצדדים אלה</a:t>
            </a:r>
            <a:r>
              <a:rPr lang="he-IL" sz="2000" dirty="0">
                <a:latin typeface="Calibri" panose="020F0502020204030204" pitchFamily="34" charset="0"/>
                <a:cs typeface="Calibri" panose="020F0502020204030204" pitchFamily="34" charset="0"/>
              </a:rPr>
              <a:t>.</a:t>
            </a:r>
          </a:p>
          <a:p>
            <a:pPr marL="0" lvl="0" indent="0" algn="r" rtl="1">
              <a:lnSpc>
                <a:spcPct val="90000"/>
              </a:lnSpc>
              <a:spcBef>
                <a:spcPts val="0"/>
              </a:spcBef>
              <a:spcAft>
                <a:spcPts val="0"/>
              </a:spcAft>
              <a:buClr>
                <a:schemeClr val="lt1"/>
              </a:buClr>
              <a:buSzPts val="2200"/>
              <a:buNone/>
            </a:pPr>
            <a:endParaRPr lang="he-IL" sz="2000" dirty="0">
              <a:latin typeface="Calibri" panose="020F0502020204030204" pitchFamily="34" charset="0"/>
              <a:cs typeface="Calibri" panose="020F0502020204030204" pitchFamily="34" charset="0"/>
            </a:endParaRPr>
          </a:p>
          <a:p>
            <a:pPr marL="0" lvl="0" indent="0" algn="r" rtl="1">
              <a:lnSpc>
                <a:spcPct val="90000"/>
              </a:lnSpc>
              <a:spcBef>
                <a:spcPts val="0"/>
              </a:spcBef>
              <a:spcAft>
                <a:spcPts val="0"/>
              </a:spcAft>
              <a:buClr>
                <a:schemeClr val="lt1"/>
              </a:buClr>
              <a:buSzPts val="2200"/>
              <a:buNone/>
            </a:pPr>
            <a:endParaRPr lang="he-IL" sz="2000" dirty="0">
              <a:latin typeface="Calibri" panose="020F0502020204030204" pitchFamily="34" charset="0"/>
              <a:cs typeface="Calibri" panose="020F0502020204030204" pitchFamily="34" charset="0"/>
            </a:endParaRPr>
          </a:p>
          <a:p>
            <a:pPr marL="228600" lvl="0" indent="-228600" algn="r" rtl="1">
              <a:lnSpc>
                <a:spcPct val="90000"/>
              </a:lnSpc>
              <a:spcBef>
                <a:spcPts val="0"/>
              </a:spcBef>
              <a:spcAft>
                <a:spcPts val="0"/>
              </a:spcAft>
              <a:buClr>
                <a:schemeClr val="lt1"/>
              </a:buClr>
              <a:buSzPts val="2200"/>
              <a:buChar char="•"/>
            </a:pPr>
            <a:endParaRPr lang="he-IL" sz="2000" dirty="0">
              <a:latin typeface="Calibri" panose="020F0502020204030204" pitchFamily="34" charset="0"/>
              <a:cs typeface="Calibri" panose="020F0502020204030204" pitchFamily="34" charset="0"/>
            </a:endParaRPr>
          </a:p>
          <a:p>
            <a:pPr marL="0" lvl="0" indent="0" algn="r" rtl="1">
              <a:lnSpc>
                <a:spcPct val="90000"/>
              </a:lnSpc>
              <a:spcBef>
                <a:spcPts val="0"/>
              </a:spcBef>
              <a:spcAft>
                <a:spcPts val="0"/>
              </a:spcAft>
              <a:buClr>
                <a:schemeClr val="lt1"/>
              </a:buClr>
              <a:buSzPts val="2200"/>
              <a:buNone/>
            </a:pPr>
            <a:r>
              <a:rPr lang="he-IL" sz="1800" dirty="0">
                <a:latin typeface="Calibri" panose="020F0502020204030204" pitchFamily="34" charset="0"/>
                <a:cs typeface="Calibri" panose="020F0502020204030204" pitchFamily="34" charset="0"/>
              </a:rPr>
              <a:t>הערה:</a:t>
            </a:r>
          </a:p>
          <a:p>
            <a:pPr marL="0" lvl="0" indent="0" algn="r" rtl="1">
              <a:lnSpc>
                <a:spcPct val="90000"/>
              </a:lnSpc>
              <a:spcBef>
                <a:spcPts val="0"/>
              </a:spcBef>
              <a:spcAft>
                <a:spcPts val="0"/>
              </a:spcAft>
              <a:buClr>
                <a:schemeClr val="lt1"/>
              </a:buClr>
              <a:buSzPts val="2200"/>
              <a:buNone/>
            </a:pPr>
            <a:r>
              <a:rPr lang="he-IL" sz="1800" dirty="0">
                <a:latin typeface="Calibri" panose="020F0502020204030204" pitchFamily="34" charset="0"/>
                <a:cs typeface="Calibri" panose="020F0502020204030204" pitchFamily="34" charset="0"/>
              </a:rPr>
              <a:t>בתמונה המתארת את שלב זה הקופסה הנמצאת מעל שולחן העבודה מתארת את המעלית, כאשר ברור כי בפועל מעלית זו נמצאת מתחת לשולחן העבודה, אך התבצע שימוש בתמונה זו לצורך המחשה בלבד של צורת עטיפת הנייר.</a:t>
            </a:r>
            <a:endParaRPr sz="1800" dirty="0">
              <a:latin typeface="Calibri" panose="020F0502020204030204" pitchFamily="34" charset="0"/>
              <a:cs typeface="Calibri" panose="020F050202020403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p6" descr="A picture containing indoor&#10;&#10;Description automatically generated"/>
          <p:cNvPicPr preferRelativeResize="0"/>
          <p:nvPr/>
        </p:nvPicPr>
        <p:blipFill rotWithShape="1">
          <a:blip r:embed="rId3">
            <a:alphaModFix/>
          </a:blip>
          <a:srcRect/>
          <a:stretch/>
        </p:blipFill>
        <p:spPr>
          <a:xfrm>
            <a:off x="395866" y="931202"/>
            <a:ext cx="4176835" cy="5569113"/>
          </a:xfrm>
          <a:prstGeom prst="rect">
            <a:avLst/>
          </a:prstGeom>
          <a:ln>
            <a:noFill/>
          </a:ln>
          <a:effectLst>
            <a:softEdge rad="112500"/>
          </a:effectLst>
        </p:spPr>
      </p:pic>
      <p:pic>
        <p:nvPicPr>
          <p:cNvPr id="181" name="Google Shape;181;p6" descr="A picture containing text, table, worktable, coffee table&#10;&#10;Description automatically generated"/>
          <p:cNvPicPr preferRelativeResize="0"/>
          <p:nvPr/>
        </p:nvPicPr>
        <p:blipFill rotWithShape="1">
          <a:blip r:embed="rId4">
            <a:alphaModFix/>
          </a:blip>
          <a:srcRect/>
          <a:stretch/>
        </p:blipFill>
        <p:spPr>
          <a:xfrm>
            <a:off x="5746421" y="3201401"/>
            <a:ext cx="5026228" cy="3078666"/>
          </a:xfrm>
          <a:prstGeom prst="rect">
            <a:avLst/>
          </a:prstGeom>
          <a:noFill/>
          <a:ln>
            <a:noFill/>
          </a:ln>
        </p:spPr>
      </p:pic>
      <p:sp>
        <p:nvSpPr>
          <p:cNvPr id="182" name="Google Shape;182;p6"/>
          <p:cNvSpPr txBox="1"/>
          <p:nvPr/>
        </p:nvSpPr>
        <p:spPr>
          <a:xfrm>
            <a:off x="5093780" y="731167"/>
            <a:ext cx="6094500" cy="400069"/>
          </a:xfrm>
          <a:prstGeom prst="rect">
            <a:avLst/>
          </a:prstGeom>
          <a:noFill/>
          <a:ln>
            <a:noFill/>
          </a:ln>
        </p:spPr>
        <p:txBody>
          <a:bodyPr spcFirstLastPara="1" wrap="square" lIns="91425" tIns="45700" rIns="91425" bIns="45700" anchor="t" anchorCtr="0">
            <a:spAutoFit/>
          </a:bodyPr>
          <a:lstStyle/>
          <a:p>
            <a:pPr marL="0" lvl="0" indent="0" algn="r" rtl="1">
              <a:spcBef>
                <a:spcPts val="0"/>
              </a:spcBef>
              <a:spcAft>
                <a:spcPts val="0"/>
              </a:spcAft>
              <a:buNone/>
            </a:pPr>
            <a:r>
              <a:rPr lang="iw-IL" sz="2000" b="1" dirty="0">
                <a:solidFill>
                  <a:schemeClr val="lt1"/>
                </a:solidFill>
                <a:latin typeface="Calibri" panose="020F0502020204030204" pitchFamily="34" charset="0"/>
                <a:cs typeface="Calibri" panose="020F0502020204030204" pitchFamily="34" charset="0"/>
              </a:rPr>
              <a:t>שלב</a:t>
            </a:r>
            <a:r>
              <a:rPr lang="iw-IL" sz="2000" dirty="0">
                <a:solidFill>
                  <a:schemeClr val="lt1"/>
                </a:solidFill>
                <a:latin typeface="Calibri" panose="020F0502020204030204" pitchFamily="34" charset="0"/>
                <a:cs typeface="Calibri" panose="020F0502020204030204" pitchFamily="34" charset="0"/>
              </a:rPr>
              <a:t> </a:t>
            </a:r>
            <a:r>
              <a:rPr lang="iw-IL" sz="2000" b="1" dirty="0">
                <a:solidFill>
                  <a:schemeClr val="lt1"/>
                </a:solidFill>
                <a:latin typeface="Calibri" panose="020F0502020204030204" pitchFamily="34" charset="0"/>
                <a:cs typeface="Calibri" panose="020F0502020204030204" pitchFamily="34" charset="0"/>
              </a:rPr>
              <a:t>4</a:t>
            </a:r>
            <a:endParaRPr sz="2000" b="1" dirty="0">
              <a:solidFill>
                <a:schemeClr val="lt1"/>
              </a:solidFill>
              <a:latin typeface="Calibri" panose="020F0502020204030204" pitchFamily="34" charset="0"/>
              <a:cs typeface="Calibri" panose="020F0502020204030204" pitchFamily="34" charset="0"/>
            </a:endParaRPr>
          </a:p>
        </p:txBody>
      </p:sp>
      <p:sp>
        <p:nvSpPr>
          <p:cNvPr id="183" name="Google Shape;183;p6"/>
          <p:cNvSpPr txBox="1"/>
          <p:nvPr/>
        </p:nvSpPr>
        <p:spPr>
          <a:xfrm>
            <a:off x="4781548" y="1287431"/>
            <a:ext cx="6955973" cy="2428327"/>
          </a:xfrm>
          <a:prstGeom prst="rect">
            <a:avLst/>
          </a:prstGeom>
          <a:noFill/>
          <a:ln>
            <a:noFill/>
          </a:ln>
        </p:spPr>
        <p:txBody>
          <a:bodyPr spcFirstLastPara="1" wrap="square" lIns="91425" tIns="91425" rIns="91425" bIns="91425" anchor="t" anchorCtr="0">
            <a:spAutoFit/>
          </a:bodyPr>
          <a:lstStyle/>
          <a:p>
            <a:pPr marL="0" lvl="0" indent="0" algn="r" rtl="1">
              <a:lnSpc>
                <a:spcPct val="90000"/>
              </a:lnSpc>
              <a:spcBef>
                <a:spcPts val="0"/>
              </a:spcBef>
              <a:spcAft>
                <a:spcPts val="0"/>
              </a:spcAft>
              <a:buNone/>
            </a:pPr>
            <a:r>
              <a:rPr lang="he-IL" sz="1800" dirty="0">
                <a:solidFill>
                  <a:schemeClr val="lt1"/>
                </a:solidFill>
                <a:latin typeface="Calibri" panose="020F0502020204030204" pitchFamily="34" charset="0"/>
                <a:ea typeface="Century Gothic"/>
                <a:cs typeface="Calibri" panose="020F0502020204030204" pitchFamily="34" charset="0"/>
                <a:sym typeface="Century Gothic"/>
              </a:rPr>
              <a:t>  </a:t>
            </a:r>
            <a:r>
              <a:rPr lang="iw-IL" sz="2000" dirty="0">
                <a:solidFill>
                  <a:schemeClr val="lt1"/>
                </a:solidFill>
                <a:latin typeface="Calibri" panose="020F0502020204030204" pitchFamily="34" charset="0"/>
                <a:ea typeface="Century Gothic"/>
                <a:cs typeface="Calibri" panose="020F0502020204030204" pitchFamily="34" charset="0"/>
                <a:sym typeface="Century Gothic"/>
              </a:rPr>
              <a:t>בשלב זה מישור אחד של הבורגר יעטף</a:t>
            </a:r>
            <a:r>
              <a:rPr lang="he-IL" sz="2000" dirty="0">
                <a:solidFill>
                  <a:schemeClr val="lt1"/>
                </a:solidFill>
                <a:latin typeface="Calibri" panose="020F0502020204030204" pitchFamily="34" charset="0"/>
                <a:ea typeface="Century Gothic"/>
                <a:cs typeface="Calibri" panose="020F0502020204030204" pitchFamily="34" charset="0"/>
                <a:sym typeface="Century Gothic"/>
              </a:rPr>
              <a:t>:</a:t>
            </a:r>
          </a:p>
          <a:p>
            <a:pPr marL="0" lvl="0" indent="0" algn="r" rtl="1">
              <a:lnSpc>
                <a:spcPct val="90000"/>
              </a:lnSpc>
              <a:spcBef>
                <a:spcPts val="0"/>
              </a:spcBef>
              <a:spcAft>
                <a:spcPts val="0"/>
              </a:spcAft>
              <a:buNone/>
            </a:pPr>
            <a:endParaRPr sz="2000" dirty="0">
              <a:solidFill>
                <a:schemeClr val="lt1"/>
              </a:solidFill>
              <a:latin typeface="Calibri" panose="020F0502020204030204" pitchFamily="34" charset="0"/>
              <a:ea typeface="Century Gothic"/>
              <a:cs typeface="Calibri" panose="020F0502020204030204" pitchFamily="34" charset="0"/>
              <a:sym typeface="Century Gothic"/>
            </a:endParaRPr>
          </a:p>
          <a:p>
            <a:pPr marL="88900" lvl="0" algn="r" rtl="1">
              <a:lnSpc>
                <a:spcPct val="90000"/>
              </a:lnSpc>
              <a:spcBef>
                <a:spcPts val="0"/>
              </a:spcBef>
              <a:spcAft>
                <a:spcPts val="0"/>
              </a:spcAft>
              <a:buClr>
                <a:schemeClr val="lt1"/>
              </a:buClr>
              <a:buSzPts val="2200"/>
            </a:pPr>
            <a:r>
              <a:rPr lang="iw-IL" sz="2000" dirty="0">
                <a:solidFill>
                  <a:schemeClr val="lt1"/>
                </a:solidFill>
                <a:latin typeface="Calibri" panose="020F0502020204030204" pitchFamily="34" charset="0"/>
                <a:ea typeface="Century Gothic"/>
                <a:cs typeface="Calibri" panose="020F0502020204030204" pitchFamily="34" charset="0"/>
                <a:sym typeface="Century Gothic"/>
              </a:rPr>
              <a:t>תחילה יקופלו הצלעות הקצרות בהם הנייר מורם יותר בקצוות</a:t>
            </a:r>
            <a:r>
              <a:rPr lang="he-IL" sz="2000" dirty="0">
                <a:solidFill>
                  <a:schemeClr val="lt1"/>
                </a:solidFill>
                <a:latin typeface="Calibri" panose="020F0502020204030204" pitchFamily="34" charset="0"/>
                <a:ea typeface="Century Gothic"/>
                <a:cs typeface="Calibri" panose="020F0502020204030204" pitchFamily="34" charset="0"/>
                <a:sym typeface="Century Gothic"/>
              </a:rPr>
              <a:t>, כאשר הקיפול יתבצע באמצעות החלקה של כפות במישור אחד בלבד, כף אחר כף, במהירות, על מנת למנוע קריעה של הנייר.</a:t>
            </a:r>
          </a:p>
          <a:p>
            <a:pPr marL="88900" lvl="0" algn="r" rtl="1">
              <a:lnSpc>
                <a:spcPct val="90000"/>
              </a:lnSpc>
              <a:spcBef>
                <a:spcPts val="0"/>
              </a:spcBef>
              <a:spcAft>
                <a:spcPts val="0"/>
              </a:spcAft>
              <a:buClr>
                <a:schemeClr val="lt1"/>
              </a:buClr>
              <a:buSzPts val="2200"/>
            </a:pPr>
            <a:r>
              <a:rPr lang="he-IL" sz="2000" dirty="0">
                <a:solidFill>
                  <a:schemeClr val="lt1"/>
                </a:solidFill>
                <a:latin typeface="Calibri" panose="020F0502020204030204" pitchFamily="34" charset="0"/>
                <a:ea typeface="Century Gothic"/>
                <a:cs typeface="Calibri" panose="020F0502020204030204" pitchFamily="34" charset="0"/>
                <a:sym typeface="Century Gothic"/>
              </a:rPr>
              <a:t>נייר העטיפה יקיף את ההמבורגר בצורה של גליל כך שהקצוות שלו סגורות ודחוקות עקב הנמכת ההמבורגר במעלית.</a:t>
            </a:r>
          </a:p>
          <a:p>
            <a:pPr marL="0" lvl="0" indent="0" algn="r" rtl="1">
              <a:lnSpc>
                <a:spcPct val="90000"/>
              </a:lnSpc>
              <a:spcBef>
                <a:spcPts val="0"/>
              </a:spcBef>
              <a:spcAft>
                <a:spcPts val="0"/>
              </a:spcAft>
              <a:buNone/>
            </a:pPr>
            <a:endParaRPr lang="he-IL" sz="2200" dirty="0">
              <a:solidFill>
                <a:schemeClr val="lt1"/>
              </a:solidFill>
              <a:latin typeface="Century Gothic"/>
              <a:ea typeface="Century Gothic"/>
              <a:cs typeface="Century Gothic"/>
              <a:sym typeface="Century Gothic"/>
            </a:endParaRPr>
          </a:p>
        </p:txBody>
      </p:sp>
      <p:sp>
        <p:nvSpPr>
          <p:cNvPr id="2" name="תיבת טקסט 1">
            <a:extLst>
              <a:ext uri="{FF2B5EF4-FFF2-40B4-BE49-F238E27FC236}">
                <a16:creationId xmlns:a16="http://schemas.microsoft.com/office/drawing/2014/main" id="{A8FC4B45-86FB-D172-E724-1FEC05AD267C}"/>
              </a:ext>
            </a:extLst>
          </p:cNvPr>
          <p:cNvSpPr txBox="1"/>
          <p:nvPr/>
        </p:nvSpPr>
        <p:spPr>
          <a:xfrm>
            <a:off x="7463312" y="6052288"/>
            <a:ext cx="2057400" cy="307777"/>
          </a:xfrm>
          <a:prstGeom prst="rect">
            <a:avLst/>
          </a:prstGeom>
          <a:noFill/>
        </p:spPr>
        <p:txBody>
          <a:bodyPr wrap="square" rtlCol="0">
            <a:spAutoFit/>
          </a:bodyPr>
          <a:lstStyle/>
          <a:p>
            <a:pPr algn="ctr"/>
            <a:r>
              <a:rPr lang="he-IL" dirty="0">
                <a:solidFill>
                  <a:schemeClr val="tx1"/>
                </a:solidFill>
              </a:rPr>
              <a:t>תיאור כפות ההחלקה</a:t>
            </a:r>
            <a:endParaRPr lang="en-IL" dirty="0">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g13bd7d223de_3_0" descr="A picture containing indoor&#10;&#10;Description automatically generated"/>
          <p:cNvPicPr preferRelativeResize="0"/>
          <p:nvPr/>
        </p:nvPicPr>
        <p:blipFill rotWithShape="1">
          <a:blip r:embed="rId3">
            <a:alphaModFix/>
          </a:blip>
          <a:srcRect/>
          <a:stretch/>
        </p:blipFill>
        <p:spPr>
          <a:xfrm>
            <a:off x="243466" y="931202"/>
            <a:ext cx="4176835" cy="5569113"/>
          </a:xfrm>
          <a:prstGeom prst="rect">
            <a:avLst/>
          </a:prstGeom>
          <a:ln>
            <a:noFill/>
          </a:ln>
          <a:effectLst>
            <a:softEdge rad="112500"/>
          </a:effectLst>
        </p:spPr>
      </p:pic>
      <p:pic>
        <p:nvPicPr>
          <p:cNvPr id="189" name="Google Shape;189;g13bd7d223de_3_0" descr="A close-up of a knife&#10;&#10;Description automatically generated with medium confidence"/>
          <p:cNvPicPr preferRelativeResize="0"/>
          <p:nvPr/>
        </p:nvPicPr>
        <p:blipFill rotWithShape="1">
          <a:blip r:embed="rId4">
            <a:alphaModFix/>
          </a:blip>
          <a:srcRect/>
          <a:stretch/>
        </p:blipFill>
        <p:spPr>
          <a:xfrm rot="1785099">
            <a:off x="5862734" y="3385457"/>
            <a:ext cx="4818761" cy="3391783"/>
          </a:xfrm>
          <a:prstGeom prst="rect">
            <a:avLst/>
          </a:prstGeom>
          <a:noFill/>
          <a:ln>
            <a:noFill/>
          </a:ln>
        </p:spPr>
      </p:pic>
      <p:sp>
        <p:nvSpPr>
          <p:cNvPr id="190" name="Google Shape;190;g13bd7d223de_3_0"/>
          <p:cNvSpPr txBox="1"/>
          <p:nvPr/>
        </p:nvSpPr>
        <p:spPr>
          <a:xfrm>
            <a:off x="4732313" y="1425233"/>
            <a:ext cx="7224600" cy="1846629"/>
          </a:xfrm>
          <a:prstGeom prst="rect">
            <a:avLst/>
          </a:prstGeom>
          <a:noFill/>
          <a:ln>
            <a:noFill/>
          </a:ln>
        </p:spPr>
        <p:txBody>
          <a:bodyPr spcFirstLastPara="1" wrap="square" lIns="91425" tIns="91425" rIns="91425" bIns="91425" anchor="t" anchorCtr="0">
            <a:spAutoFit/>
          </a:bodyPr>
          <a:lstStyle/>
          <a:p>
            <a:pPr marL="0" lvl="0" indent="0" algn="r" rtl="1">
              <a:lnSpc>
                <a:spcPct val="90000"/>
              </a:lnSpc>
              <a:spcBef>
                <a:spcPts val="0"/>
              </a:spcBef>
              <a:spcAft>
                <a:spcPts val="0"/>
              </a:spcAft>
              <a:buNone/>
            </a:pPr>
            <a:r>
              <a:rPr lang="en-US" sz="2000" dirty="0">
                <a:solidFill>
                  <a:schemeClr val="lt1"/>
                </a:solidFill>
                <a:latin typeface="Calibri" panose="020F0502020204030204" pitchFamily="34" charset="0"/>
                <a:ea typeface="Century Gothic"/>
                <a:cs typeface="Calibri" panose="020F0502020204030204" pitchFamily="34" charset="0"/>
                <a:sym typeface="Century Gothic"/>
              </a:rPr>
              <a:t>        </a:t>
            </a:r>
            <a:r>
              <a:rPr lang="iw-IL" sz="2000" dirty="0">
                <a:solidFill>
                  <a:schemeClr val="lt1"/>
                </a:solidFill>
                <a:latin typeface="Calibri" panose="020F0502020204030204" pitchFamily="34" charset="0"/>
                <a:ea typeface="Century Gothic"/>
                <a:cs typeface="Calibri" panose="020F0502020204030204" pitchFamily="34" charset="0"/>
                <a:sym typeface="Century Gothic"/>
              </a:rPr>
              <a:t>בסוף שלב זה ה</a:t>
            </a:r>
            <a:r>
              <a:rPr lang="he-IL" sz="2000" dirty="0" err="1">
                <a:solidFill>
                  <a:schemeClr val="lt1"/>
                </a:solidFill>
                <a:latin typeface="Calibri" panose="020F0502020204030204" pitchFamily="34" charset="0"/>
                <a:ea typeface="Century Gothic"/>
                <a:cs typeface="Calibri" panose="020F0502020204030204" pitchFamily="34" charset="0"/>
                <a:sym typeface="Century Gothic"/>
              </a:rPr>
              <a:t>המ</a:t>
            </a:r>
            <a:r>
              <a:rPr lang="iw-IL" sz="2000" dirty="0">
                <a:solidFill>
                  <a:schemeClr val="lt1"/>
                </a:solidFill>
                <a:latin typeface="Calibri" panose="020F0502020204030204" pitchFamily="34" charset="0"/>
                <a:ea typeface="Century Gothic"/>
                <a:cs typeface="Calibri" panose="020F0502020204030204" pitchFamily="34" charset="0"/>
                <a:sym typeface="Century Gothic"/>
              </a:rPr>
              <a:t>בורגר י</a:t>
            </a:r>
            <a:r>
              <a:rPr lang="he-IL" sz="2000" dirty="0">
                <a:solidFill>
                  <a:schemeClr val="lt1"/>
                </a:solidFill>
                <a:latin typeface="Calibri" panose="020F0502020204030204" pitchFamily="34" charset="0"/>
                <a:ea typeface="Century Gothic"/>
                <a:cs typeface="Calibri" panose="020F0502020204030204" pitchFamily="34" charset="0"/>
                <a:sym typeface="Century Gothic"/>
              </a:rPr>
              <a:t>י</a:t>
            </a:r>
            <a:r>
              <a:rPr lang="iw-IL" sz="2000" dirty="0">
                <a:solidFill>
                  <a:schemeClr val="lt1"/>
                </a:solidFill>
                <a:latin typeface="Calibri" panose="020F0502020204030204" pitchFamily="34" charset="0"/>
                <a:ea typeface="Century Gothic"/>
                <a:cs typeface="Calibri" panose="020F0502020204030204" pitchFamily="34" charset="0"/>
                <a:sym typeface="Century Gothic"/>
              </a:rPr>
              <a:t>עטף לחלוטין.</a:t>
            </a:r>
            <a:endParaRPr sz="2000" dirty="0">
              <a:solidFill>
                <a:schemeClr val="lt1"/>
              </a:solidFill>
              <a:latin typeface="Calibri" panose="020F0502020204030204" pitchFamily="34" charset="0"/>
              <a:ea typeface="Century Gothic"/>
              <a:cs typeface="Calibri" panose="020F0502020204030204" pitchFamily="34" charset="0"/>
              <a:sym typeface="Century Gothic"/>
            </a:endParaRPr>
          </a:p>
          <a:p>
            <a:pPr marL="457200" lvl="0" indent="-368300" algn="r" rtl="1">
              <a:lnSpc>
                <a:spcPct val="90000"/>
              </a:lnSpc>
              <a:spcBef>
                <a:spcPts val="0"/>
              </a:spcBef>
              <a:spcAft>
                <a:spcPts val="0"/>
              </a:spcAft>
              <a:buClr>
                <a:schemeClr val="lt1"/>
              </a:buClr>
              <a:buSzPts val="2200"/>
              <a:buFont typeface="Century Gothic"/>
              <a:buChar char="●"/>
            </a:pPr>
            <a:r>
              <a:rPr lang="iw-IL" sz="2000" dirty="0">
                <a:solidFill>
                  <a:schemeClr val="lt1"/>
                </a:solidFill>
                <a:latin typeface="Calibri" panose="020F0502020204030204" pitchFamily="34" charset="0"/>
                <a:ea typeface="Century Gothic"/>
                <a:cs typeface="Calibri" panose="020F0502020204030204" pitchFamily="34" charset="0"/>
                <a:sym typeface="Century Gothic"/>
              </a:rPr>
              <a:t>לאחר שמישור אחד כבר קופל יקופלו הצלעות הארוכות של הנייר באמצעות תהליך דומה לקודם רק </a:t>
            </a:r>
            <a:r>
              <a:rPr lang="he-IL" sz="2000" dirty="0">
                <a:solidFill>
                  <a:schemeClr val="lt1"/>
                </a:solidFill>
                <a:latin typeface="Calibri" panose="020F0502020204030204" pitchFamily="34" charset="0"/>
                <a:ea typeface="Century Gothic"/>
                <a:cs typeface="Calibri" panose="020F0502020204030204" pitchFamily="34" charset="0"/>
                <a:sym typeface="Century Gothic"/>
              </a:rPr>
              <a:t>שבשלב זה השוני הוא </a:t>
            </a:r>
            <a:r>
              <a:rPr lang="iw-IL" sz="2000" dirty="0">
                <a:solidFill>
                  <a:schemeClr val="lt1"/>
                </a:solidFill>
                <a:latin typeface="Calibri" panose="020F0502020204030204" pitchFamily="34" charset="0"/>
                <a:ea typeface="Century Gothic"/>
                <a:cs typeface="Calibri" panose="020F0502020204030204" pitchFamily="34" charset="0"/>
                <a:sym typeface="Century Gothic"/>
              </a:rPr>
              <a:t>שהכף </a:t>
            </a:r>
            <a:r>
              <a:rPr lang="he-IL" sz="2000" dirty="0">
                <a:solidFill>
                  <a:schemeClr val="lt1"/>
                </a:solidFill>
                <a:latin typeface="Calibri" panose="020F0502020204030204" pitchFamily="34" charset="0"/>
                <a:ea typeface="Century Gothic"/>
                <a:cs typeface="Calibri" panose="020F0502020204030204" pitchFamily="34" charset="0"/>
                <a:sym typeface="Century Gothic"/>
              </a:rPr>
              <a:t>האחרונה</a:t>
            </a:r>
            <a:r>
              <a:rPr lang="iw-IL" sz="2000" dirty="0">
                <a:solidFill>
                  <a:schemeClr val="lt1"/>
                </a:solidFill>
                <a:latin typeface="Calibri" panose="020F0502020204030204" pitchFamily="34" charset="0"/>
                <a:ea typeface="Century Gothic"/>
                <a:cs typeface="Calibri" panose="020F0502020204030204" pitchFamily="34" charset="0"/>
                <a:sym typeface="Century Gothic"/>
              </a:rPr>
              <a:t> שמקפלת את הנייר נשארת על הבורגר, כאשר ישנו חור עגול </a:t>
            </a:r>
            <a:r>
              <a:rPr lang="he-IL" sz="2000" dirty="0">
                <a:solidFill>
                  <a:schemeClr val="lt1"/>
                </a:solidFill>
                <a:latin typeface="Calibri" panose="020F0502020204030204" pitchFamily="34" charset="0"/>
                <a:ea typeface="Century Gothic"/>
                <a:cs typeface="Calibri" panose="020F0502020204030204" pitchFamily="34" charset="0"/>
                <a:sym typeface="Century Gothic"/>
              </a:rPr>
              <a:t>בכף.</a:t>
            </a:r>
          </a:p>
          <a:p>
            <a:pPr marL="457200" lvl="0" indent="-368300" algn="r" rtl="1">
              <a:lnSpc>
                <a:spcPct val="90000"/>
              </a:lnSpc>
              <a:spcBef>
                <a:spcPts val="0"/>
              </a:spcBef>
              <a:spcAft>
                <a:spcPts val="0"/>
              </a:spcAft>
              <a:buClr>
                <a:schemeClr val="lt1"/>
              </a:buClr>
              <a:buSzPts val="2200"/>
              <a:buFont typeface="Century Gothic"/>
              <a:buChar char="●"/>
            </a:pPr>
            <a:r>
              <a:rPr lang="he-IL" sz="2000" dirty="0">
                <a:solidFill>
                  <a:schemeClr val="lt1"/>
                </a:solidFill>
                <a:latin typeface="Calibri" panose="020F0502020204030204" pitchFamily="34" charset="0"/>
                <a:ea typeface="Century Gothic"/>
                <a:cs typeface="Calibri" panose="020F0502020204030204" pitchFamily="34" charset="0"/>
                <a:sym typeface="Century Gothic"/>
              </a:rPr>
              <a:t>הכף תקפל את החלק האחרון של נייר העטיפה ותמקם את החור </a:t>
            </a:r>
            <a:r>
              <a:rPr lang="iw-IL" sz="2000" dirty="0">
                <a:solidFill>
                  <a:schemeClr val="lt1"/>
                </a:solidFill>
                <a:latin typeface="Calibri" panose="020F0502020204030204" pitchFamily="34" charset="0"/>
                <a:ea typeface="Century Gothic"/>
                <a:cs typeface="Calibri" panose="020F0502020204030204" pitchFamily="34" charset="0"/>
                <a:sym typeface="Century Gothic"/>
              </a:rPr>
              <a:t>מעל מרכז ה</a:t>
            </a:r>
            <a:r>
              <a:rPr lang="he-IL" sz="2000" dirty="0" err="1">
                <a:solidFill>
                  <a:schemeClr val="lt1"/>
                </a:solidFill>
                <a:latin typeface="Calibri" panose="020F0502020204030204" pitchFamily="34" charset="0"/>
                <a:ea typeface="Century Gothic"/>
                <a:cs typeface="Calibri" panose="020F0502020204030204" pitchFamily="34" charset="0"/>
                <a:sym typeface="Century Gothic"/>
              </a:rPr>
              <a:t>המ</a:t>
            </a:r>
            <a:r>
              <a:rPr lang="iw-IL" sz="2000" dirty="0">
                <a:solidFill>
                  <a:schemeClr val="lt1"/>
                </a:solidFill>
                <a:latin typeface="Calibri" panose="020F0502020204030204" pitchFamily="34" charset="0"/>
                <a:ea typeface="Century Gothic"/>
                <a:cs typeface="Calibri" panose="020F0502020204030204" pitchFamily="34" charset="0"/>
                <a:sym typeface="Century Gothic"/>
              </a:rPr>
              <a:t>בורגר, כפי שמוצג בתמונה למטה.</a:t>
            </a:r>
            <a:endParaRPr sz="1200" dirty="0">
              <a:latin typeface="Calibri" panose="020F0502020204030204" pitchFamily="34" charset="0"/>
              <a:cs typeface="Calibri" panose="020F0502020204030204" pitchFamily="34" charset="0"/>
            </a:endParaRPr>
          </a:p>
        </p:txBody>
      </p:sp>
      <p:sp>
        <p:nvSpPr>
          <p:cNvPr id="191" name="Google Shape;191;g13bd7d223de_3_0"/>
          <p:cNvSpPr txBox="1"/>
          <p:nvPr/>
        </p:nvSpPr>
        <p:spPr>
          <a:xfrm>
            <a:off x="5027847" y="654223"/>
            <a:ext cx="6094500" cy="553957"/>
          </a:xfrm>
          <a:prstGeom prst="rect">
            <a:avLst/>
          </a:prstGeom>
          <a:noFill/>
          <a:ln>
            <a:noFill/>
          </a:ln>
        </p:spPr>
        <p:txBody>
          <a:bodyPr spcFirstLastPara="1" wrap="square" lIns="91425" tIns="45700" rIns="91425" bIns="45700" anchor="t" anchorCtr="0">
            <a:spAutoFit/>
          </a:bodyPr>
          <a:lstStyle/>
          <a:p>
            <a:pPr marL="0" marR="0" lvl="0" indent="0" algn="r" rtl="1">
              <a:lnSpc>
                <a:spcPct val="150000"/>
              </a:lnSpc>
              <a:spcBef>
                <a:spcPts val="0"/>
              </a:spcBef>
              <a:spcAft>
                <a:spcPts val="0"/>
              </a:spcAft>
              <a:buNone/>
            </a:pPr>
            <a:r>
              <a:rPr lang="iw-IL" sz="2000" b="1" i="0" u="none" strike="noStrike" cap="none" dirty="0">
                <a:solidFill>
                  <a:schemeClr val="lt1"/>
                </a:solidFill>
                <a:latin typeface="Calibri"/>
                <a:ea typeface="Calibri"/>
                <a:cs typeface="Calibri"/>
                <a:sym typeface="Calibri"/>
              </a:rPr>
              <a:t>שלב </a:t>
            </a:r>
            <a:r>
              <a:rPr lang="iw-IL" sz="2000" b="1" dirty="0">
                <a:solidFill>
                  <a:schemeClr val="lt1"/>
                </a:solidFill>
                <a:latin typeface="Calibri"/>
                <a:ea typeface="Calibri"/>
                <a:cs typeface="Calibri"/>
                <a:sym typeface="Calibri"/>
              </a:rPr>
              <a:t>5</a:t>
            </a:r>
            <a:endParaRPr sz="2000" b="1" i="0" u="none" strike="noStrike" cap="none" dirty="0">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CD8EE9D-8996-18EC-DE5E-849E0FFEFB8E}"/>
              </a:ext>
            </a:extLst>
          </p:cNvPr>
          <p:cNvSpPr>
            <a:spLocks noGrp="1"/>
          </p:cNvSpPr>
          <p:nvPr>
            <p:ph type="title"/>
          </p:nvPr>
        </p:nvSpPr>
        <p:spPr>
          <a:xfrm>
            <a:off x="853169" y="257001"/>
            <a:ext cx="10210800" cy="1293028"/>
          </a:xfrm>
        </p:spPr>
        <p:txBody>
          <a:bodyPr>
            <a:normAutofit/>
          </a:bodyPr>
          <a:lstStyle/>
          <a:p>
            <a:pPr algn="ctr"/>
            <a:r>
              <a:rPr lang="he-IL" sz="2400" b="1" dirty="0">
                <a:latin typeface="Calibri" panose="020F0502020204030204" pitchFamily="34" charset="0"/>
                <a:cs typeface="Calibri" panose="020F0502020204030204" pitchFamily="34" charset="0"/>
              </a:rPr>
              <a:t>הדגמת תהליך העטיפה:</a:t>
            </a:r>
            <a:endParaRPr lang="en-IL" sz="2400" b="1" dirty="0">
              <a:latin typeface="Calibri" panose="020F0502020204030204" pitchFamily="34" charset="0"/>
              <a:cs typeface="Calibri" panose="020F0502020204030204" pitchFamily="34" charset="0"/>
            </a:endParaRPr>
          </a:p>
        </p:txBody>
      </p:sp>
      <p:pic>
        <p:nvPicPr>
          <p:cNvPr id="5" name="תמונה 4" descr="תמונה שמכילה טקסט, מעטפה, כרטיס ביקור&#10;&#10;התיאור נוצר באופן אוטומטי">
            <a:extLst>
              <a:ext uri="{FF2B5EF4-FFF2-40B4-BE49-F238E27FC236}">
                <a16:creationId xmlns:a16="http://schemas.microsoft.com/office/drawing/2014/main" id="{4BC4827C-B5B7-131D-47DC-5EF59206A136}"/>
              </a:ext>
            </a:extLst>
          </p:cNvPr>
          <p:cNvPicPr>
            <a:picLocks noChangeAspect="1"/>
          </p:cNvPicPr>
          <p:nvPr/>
        </p:nvPicPr>
        <p:blipFill>
          <a:blip r:embed="rId2"/>
          <a:stretch>
            <a:fillRect/>
          </a:stretch>
        </p:blipFill>
        <p:spPr>
          <a:xfrm>
            <a:off x="3004458" y="1186543"/>
            <a:ext cx="5908222" cy="3962400"/>
          </a:xfrm>
          <a:prstGeom prst="rect">
            <a:avLst/>
          </a:prstGeom>
          <a:ln>
            <a:noFill/>
          </a:ln>
          <a:effectLst>
            <a:softEdge rad="112500"/>
          </a:effectLst>
        </p:spPr>
      </p:pic>
      <p:sp>
        <p:nvSpPr>
          <p:cNvPr id="6" name="תיבת טקסט 5">
            <a:extLst>
              <a:ext uri="{FF2B5EF4-FFF2-40B4-BE49-F238E27FC236}">
                <a16:creationId xmlns:a16="http://schemas.microsoft.com/office/drawing/2014/main" id="{2ED7780B-2E9C-68CE-80AC-A53AC9BAAB31}"/>
              </a:ext>
            </a:extLst>
          </p:cNvPr>
          <p:cNvSpPr txBox="1"/>
          <p:nvPr/>
        </p:nvSpPr>
        <p:spPr>
          <a:xfrm>
            <a:off x="500417" y="5431971"/>
            <a:ext cx="10210800" cy="584775"/>
          </a:xfrm>
          <a:prstGeom prst="rect">
            <a:avLst/>
          </a:prstGeom>
          <a:noFill/>
        </p:spPr>
        <p:txBody>
          <a:bodyPr wrap="square" rtlCol="0">
            <a:spAutoFit/>
          </a:bodyPr>
          <a:lstStyle/>
          <a:p>
            <a:pPr algn="r"/>
            <a:r>
              <a:rPr lang="he-IL" sz="1600" dirty="0">
                <a:solidFill>
                  <a:schemeClr val="tx1"/>
                </a:solidFill>
                <a:latin typeface="Calibri" panose="020F0502020204030204" pitchFamily="34" charset="0"/>
                <a:cs typeface="Calibri" panose="020F0502020204030204" pitchFamily="34" charset="0"/>
              </a:rPr>
              <a:t>הערה: כמובן שבמציאות הכפות יונחו באותו הגובה של משטח העבודה ולא מתחתיו, על מנת למנוע קריעה של הנייר. כאן בסרטון הנמכת הכפות נועדה להראות את הכפות בצורה טובה יותר בלבד.</a:t>
            </a:r>
            <a:endParaRPr lang="en-IL" sz="1600" dirty="0">
              <a:solidFill>
                <a:schemeClr val="tx1"/>
              </a:solidFill>
              <a:latin typeface="Calibri" panose="020F0502020204030204" pitchFamily="34" charset="0"/>
              <a:cs typeface="Calibri" panose="020F0502020204030204" pitchFamily="34" charset="0"/>
            </a:endParaRPr>
          </a:p>
        </p:txBody>
      </p:sp>
      <p:sp>
        <p:nvSpPr>
          <p:cNvPr id="7" name="Google Shape;191;g13bd7d223de_3_0"/>
          <p:cNvSpPr txBox="1"/>
          <p:nvPr/>
        </p:nvSpPr>
        <p:spPr>
          <a:xfrm>
            <a:off x="5055556" y="632586"/>
            <a:ext cx="6094500" cy="553957"/>
          </a:xfrm>
          <a:prstGeom prst="rect">
            <a:avLst/>
          </a:prstGeom>
          <a:noFill/>
          <a:ln>
            <a:noFill/>
          </a:ln>
        </p:spPr>
        <p:txBody>
          <a:bodyPr spcFirstLastPara="1" wrap="square" lIns="91425" tIns="45700" rIns="91425" bIns="45700" anchor="t" anchorCtr="0">
            <a:spAutoFit/>
          </a:bodyPr>
          <a:lstStyle/>
          <a:p>
            <a:pPr marL="0" marR="0" lvl="0" indent="0" algn="r" rtl="1">
              <a:lnSpc>
                <a:spcPct val="150000"/>
              </a:lnSpc>
              <a:spcBef>
                <a:spcPts val="0"/>
              </a:spcBef>
              <a:spcAft>
                <a:spcPts val="0"/>
              </a:spcAft>
              <a:buNone/>
            </a:pPr>
            <a:r>
              <a:rPr lang="iw-IL" sz="2000" b="1" i="0" u="none" strike="noStrike" cap="none" dirty="0">
                <a:solidFill>
                  <a:schemeClr val="lt1"/>
                </a:solidFill>
                <a:latin typeface="Calibri"/>
                <a:ea typeface="Calibri"/>
                <a:cs typeface="Calibri"/>
                <a:sym typeface="Calibri"/>
              </a:rPr>
              <a:t>שלב </a:t>
            </a:r>
            <a:r>
              <a:rPr lang="iw-IL" sz="2000" b="1" dirty="0">
                <a:solidFill>
                  <a:schemeClr val="lt1"/>
                </a:solidFill>
                <a:latin typeface="Calibri"/>
                <a:ea typeface="Calibri"/>
                <a:cs typeface="Calibri"/>
                <a:sym typeface="Calibri"/>
              </a:rPr>
              <a:t>5</a:t>
            </a:r>
            <a:endParaRPr sz="2000" b="1" i="0" u="none" strike="noStrike" cap="none"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781329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7" descr="A picture containing indoor&#10;&#10;Description automatically generated"/>
          <p:cNvPicPr preferRelativeResize="0"/>
          <p:nvPr/>
        </p:nvPicPr>
        <p:blipFill rotWithShape="1">
          <a:blip r:embed="rId3">
            <a:alphaModFix/>
          </a:blip>
          <a:srcRect t="6531" b="24489"/>
          <a:stretch/>
        </p:blipFill>
        <p:spPr>
          <a:xfrm>
            <a:off x="211882" y="1548880"/>
            <a:ext cx="4436317" cy="4111691"/>
          </a:xfrm>
          <a:prstGeom prst="rect">
            <a:avLst/>
          </a:prstGeom>
          <a:ln>
            <a:noFill/>
          </a:ln>
          <a:effectLst>
            <a:softEdge rad="112500"/>
          </a:effectLst>
        </p:spPr>
      </p:pic>
      <p:pic>
        <p:nvPicPr>
          <p:cNvPr id="197" name="Google Shape;197;p7" descr="A close-up of some coins&#10;&#10;Description automatically generated with medium confidence"/>
          <p:cNvPicPr preferRelativeResize="0"/>
          <p:nvPr/>
        </p:nvPicPr>
        <p:blipFill rotWithShape="1">
          <a:blip r:embed="rId4">
            <a:alphaModFix/>
          </a:blip>
          <a:srcRect/>
          <a:stretch/>
        </p:blipFill>
        <p:spPr>
          <a:xfrm>
            <a:off x="3313893" y="1417741"/>
            <a:ext cx="1156325" cy="1622532"/>
          </a:xfrm>
          <a:prstGeom prst="rect">
            <a:avLst/>
          </a:prstGeom>
          <a:noFill/>
          <a:ln>
            <a:noFill/>
          </a:ln>
        </p:spPr>
      </p:pic>
      <p:sp>
        <p:nvSpPr>
          <p:cNvPr id="198" name="Google Shape;198;p7"/>
          <p:cNvSpPr txBox="1"/>
          <p:nvPr/>
        </p:nvSpPr>
        <p:spPr>
          <a:xfrm>
            <a:off x="4648199" y="1881909"/>
            <a:ext cx="7224600" cy="2954625"/>
          </a:xfrm>
          <a:prstGeom prst="rect">
            <a:avLst/>
          </a:prstGeom>
          <a:noFill/>
          <a:ln>
            <a:noFill/>
          </a:ln>
        </p:spPr>
        <p:txBody>
          <a:bodyPr spcFirstLastPara="1" wrap="square" lIns="91425" tIns="91425" rIns="91425" bIns="91425" anchor="t" anchorCtr="0">
            <a:spAutoFit/>
          </a:bodyPr>
          <a:lstStyle/>
          <a:p>
            <a:pPr marL="0" lvl="0" indent="0" algn="r" rtl="1">
              <a:lnSpc>
                <a:spcPct val="90000"/>
              </a:lnSpc>
              <a:spcBef>
                <a:spcPts val="0"/>
              </a:spcBef>
              <a:spcAft>
                <a:spcPts val="0"/>
              </a:spcAft>
              <a:buNone/>
            </a:pPr>
            <a:r>
              <a:rPr lang="he-IL" sz="2000" dirty="0">
                <a:solidFill>
                  <a:schemeClr val="lt1"/>
                </a:solidFill>
                <a:latin typeface="Calibri" panose="020F0502020204030204" pitchFamily="34" charset="0"/>
                <a:ea typeface="Century Gothic"/>
                <a:cs typeface="Calibri" panose="020F0502020204030204" pitchFamily="34" charset="0"/>
                <a:sym typeface="Century Gothic"/>
              </a:rPr>
              <a:t>  </a:t>
            </a:r>
            <a:r>
              <a:rPr lang="iw-IL" sz="2000" dirty="0">
                <a:solidFill>
                  <a:schemeClr val="lt1"/>
                </a:solidFill>
                <a:latin typeface="Calibri" panose="020F0502020204030204" pitchFamily="34" charset="0"/>
                <a:ea typeface="Century Gothic"/>
                <a:cs typeface="Calibri" panose="020F0502020204030204" pitchFamily="34" charset="0"/>
                <a:sym typeface="Century Gothic"/>
              </a:rPr>
              <a:t>שלב זה יסגור את עטיפת ה</a:t>
            </a:r>
            <a:r>
              <a:rPr lang="he-IL" sz="2000" dirty="0" err="1">
                <a:solidFill>
                  <a:schemeClr val="lt1"/>
                </a:solidFill>
                <a:latin typeface="Calibri" panose="020F0502020204030204" pitchFamily="34" charset="0"/>
                <a:ea typeface="Century Gothic"/>
                <a:cs typeface="Calibri" panose="020F0502020204030204" pitchFamily="34" charset="0"/>
                <a:sym typeface="Century Gothic"/>
              </a:rPr>
              <a:t>המ</a:t>
            </a:r>
            <a:r>
              <a:rPr lang="iw-IL" sz="2000" dirty="0">
                <a:solidFill>
                  <a:schemeClr val="lt1"/>
                </a:solidFill>
                <a:latin typeface="Calibri" panose="020F0502020204030204" pitchFamily="34" charset="0"/>
                <a:ea typeface="Century Gothic"/>
                <a:cs typeface="Calibri" panose="020F0502020204030204" pitchFamily="34" charset="0"/>
                <a:sym typeface="Century Gothic"/>
              </a:rPr>
              <a:t>בורגר בצורה אס</a:t>
            </a:r>
            <a:r>
              <a:rPr lang="he-IL" sz="2000" dirty="0" err="1">
                <a:solidFill>
                  <a:schemeClr val="lt1"/>
                </a:solidFill>
                <a:latin typeface="Calibri" panose="020F0502020204030204" pitchFamily="34" charset="0"/>
                <a:ea typeface="Century Gothic"/>
                <a:cs typeface="Calibri" panose="020F0502020204030204" pitchFamily="34" charset="0"/>
                <a:sym typeface="Century Gothic"/>
              </a:rPr>
              <a:t>תט</a:t>
            </a:r>
            <a:r>
              <a:rPr lang="iw-IL" sz="2000" dirty="0">
                <a:solidFill>
                  <a:schemeClr val="lt1"/>
                </a:solidFill>
                <a:latin typeface="Calibri" panose="020F0502020204030204" pitchFamily="34" charset="0"/>
                <a:ea typeface="Century Gothic"/>
                <a:cs typeface="Calibri" panose="020F0502020204030204" pitchFamily="34" charset="0"/>
                <a:sym typeface="Century Gothic"/>
              </a:rPr>
              <a:t>ית וי</a:t>
            </a:r>
            <a:r>
              <a:rPr lang="he-IL" sz="2000" dirty="0">
                <a:solidFill>
                  <a:schemeClr val="lt1"/>
                </a:solidFill>
                <a:latin typeface="Calibri" panose="020F0502020204030204" pitchFamily="34" charset="0"/>
                <a:ea typeface="Century Gothic"/>
                <a:cs typeface="Calibri" panose="020F0502020204030204" pitchFamily="34" charset="0"/>
                <a:sym typeface="Century Gothic"/>
              </a:rPr>
              <a:t>דאג לכך</a:t>
            </a:r>
            <a:r>
              <a:rPr lang="iw-IL" sz="2000" dirty="0">
                <a:solidFill>
                  <a:schemeClr val="lt1"/>
                </a:solidFill>
                <a:latin typeface="Calibri" panose="020F0502020204030204" pitchFamily="34" charset="0"/>
                <a:ea typeface="Century Gothic"/>
                <a:cs typeface="Calibri" panose="020F0502020204030204" pitchFamily="34" charset="0"/>
                <a:sym typeface="Century Gothic"/>
              </a:rPr>
              <a:t> שלא </a:t>
            </a:r>
            <a:r>
              <a:rPr lang="he-IL" sz="2000" dirty="0">
                <a:solidFill>
                  <a:schemeClr val="lt1"/>
                </a:solidFill>
                <a:latin typeface="Calibri" panose="020F0502020204030204" pitchFamily="34" charset="0"/>
                <a:ea typeface="Century Gothic"/>
                <a:cs typeface="Calibri" panose="020F0502020204030204" pitchFamily="34" charset="0"/>
                <a:sym typeface="Century Gothic"/>
              </a:rPr>
              <a:t>ייפתח:</a:t>
            </a:r>
          </a:p>
          <a:p>
            <a:pPr marL="0" lvl="0" indent="0" algn="r" rtl="1">
              <a:lnSpc>
                <a:spcPct val="90000"/>
              </a:lnSpc>
              <a:spcBef>
                <a:spcPts val="0"/>
              </a:spcBef>
              <a:spcAft>
                <a:spcPts val="0"/>
              </a:spcAft>
              <a:buNone/>
            </a:pPr>
            <a:endParaRPr lang="he-IL" sz="2000" dirty="0">
              <a:solidFill>
                <a:schemeClr val="lt1"/>
              </a:solidFill>
              <a:latin typeface="Calibri" panose="020F0502020204030204" pitchFamily="34" charset="0"/>
              <a:ea typeface="Century Gothic"/>
              <a:cs typeface="Calibri" panose="020F0502020204030204" pitchFamily="34" charset="0"/>
              <a:sym typeface="Century Gothic"/>
            </a:endParaRPr>
          </a:p>
          <a:p>
            <a:pPr marL="88900" lvl="0" algn="r" rtl="1">
              <a:lnSpc>
                <a:spcPct val="90000"/>
              </a:lnSpc>
              <a:spcBef>
                <a:spcPts val="0"/>
              </a:spcBef>
              <a:spcAft>
                <a:spcPts val="0"/>
              </a:spcAft>
              <a:buClr>
                <a:schemeClr val="lt1"/>
              </a:buClr>
              <a:buSzPts val="2200"/>
            </a:pPr>
            <a:r>
              <a:rPr lang="he-IL" sz="2000" dirty="0">
                <a:solidFill>
                  <a:schemeClr val="lt1"/>
                </a:solidFill>
                <a:latin typeface="Calibri" panose="020F0502020204030204" pitchFamily="34" charset="0"/>
                <a:ea typeface="Century Gothic"/>
                <a:cs typeface="Calibri" panose="020F0502020204030204" pitchFamily="34" charset="0"/>
                <a:sym typeface="Century Gothic"/>
              </a:rPr>
              <a:t>כמות מדויקת של שעווה מומסת על מרכז עטיפת הבורגר כאשר ישנו חור בכף שמחזיקה את הבורגר כך שהעטיפה המוחזקת בצורה הרצויה, ובנוסף ישנה גישה של השעווה למרכז העטיפה.</a:t>
            </a:r>
          </a:p>
          <a:p>
            <a:pPr marL="88900" lvl="0" algn="r" rtl="1">
              <a:lnSpc>
                <a:spcPct val="90000"/>
              </a:lnSpc>
              <a:spcBef>
                <a:spcPts val="0"/>
              </a:spcBef>
              <a:spcAft>
                <a:spcPts val="0"/>
              </a:spcAft>
              <a:buClr>
                <a:schemeClr val="lt1"/>
              </a:buClr>
              <a:buSzPts val="2200"/>
            </a:pPr>
            <a:r>
              <a:rPr lang="iw-IL" sz="2000" dirty="0">
                <a:solidFill>
                  <a:schemeClr val="lt1"/>
                </a:solidFill>
                <a:latin typeface="Calibri" panose="020F0502020204030204" pitchFamily="34" charset="0"/>
                <a:ea typeface="Century Gothic"/>
                <a:cs typeface="Calibri" panose="020F0502020204030204" pitchFamily="34" charset="0"/>
                <a:sym typeface="Century Gothic"/>
              </a:rPr>
              <a:t>לאחר מכן זרוע רובוטית בעלת שתי דרגות חופש(x-z) בעלת תבנית של לוגו החברה מטביעה חותם על השעווה</a:t>
            </a:r>
            <a:r>
              <a:rPr lang="he-IL" sz="2000" dirty="0">
                <a:solidFill>
                  <a:schemeClr val="lt1"/>
                </a:solidFill>
                <a:latin typeface="Calibri" panose="020F0502020204030204" pitchFamily="34" charset="0"/>
                <a:ea typeface="Century Gothic"/>
                <a:cs typeface="Calibri" panose="020F0502020204030204" pitchFamily="34" charset="0"/>
                <a:sym typeface="Century Gothic"/>
              </a:rPr>
              <a:t>.</a:t>
            </a:r>
          </a:p>
          <a:p>
            <a:pPr marL="88900" lvl="0" algn="r" rtl="1">
              <a:lnSpc>
                <a:spcPct val="90000"/>
              </a:lnSpc>
              <a:spcBef>
                <a:spcPts val="0"/>
              </a:spcBef>
              <a:spcAft>
                <a:spcPts val="0"/>
              </a:spcAft>
              <a:buClr>
                <a:schemeClr val="lt1"/>
              </a:buClr>
              <a:buSzPts val="2200"/>
            </a:pPr>
            <a:r>
              <a:rPr lang="iw-IL" sz="2000" dirty="0">
                <a:solidFill>
                  <a:schemeClr val="lt1"/>
                </a:solidFill>
                <a:latin typeface="Calibri" panose="020F0502020204030204" pitchFamily="34" charset="0"/>
                <a:ea typeface="Century Gothic"/>
                <a:cs typeface="Calibri" panose="020F0502020204030204" pitchFamily="34" charset="0"/>
                <a:sym typeface="Century Gothic"/>
              </a:rPr>
              <a:t>מעל התבנית ימוקם חיישן כוח אשר יפסיק את פעולתו בעת חישה של כוח מספק להטבעת החותם</a:t>
            </a:r>
            <a:r>
              <a:rPr lang="he-IL" sz="2000" dirty="0">
                <a:solidFill>
                  <a:schemeClr val="lt1"/>
                </a:solidFill>
                <a:latin typeface="Calibri" panose="020F0502020204030204" pitchFamily="34" charset="0"/>
                <a:ea typeface="Century Gothic"/>
                <a:cs typeface="Calibri" panose="020F0502020204030204" pitchFamily="34" charset="0"/>
                <a:sym typeface="Century Gothic"/>
              </a:rPr>
              <a:t>,זאת על מנת לוודא</a:t>
            </a:r>
            <a:r>
              <a:rPr lang="iw-IL" sz="2000" dirty="0">
                <a:solidFill>
                  <a:schemeClr val="lt1"/>
                </a:solidFill>
                <a:latin typeface="Calibri" panose="020F0502020204030204" pitchFamily="34" charset="0"/>
                <a:ea typeface="Century Gothic"/>
                <a:cs typeface="Calibri" panose="020F0502020204030204" pitchFamily="34" charset="0"/>
                <a:sym typeface="Century Gothic"/>
              </a:rPr>
              <a:t> </a:t>
            </a:r>
            <a:r>
              <a:rPr lang="he-IL" sz="2000" dirty="0">
                <a:solidFill>
                  <a:schemeClr val="lt1"/>
                </a:solidFill>
                <a:latin typeface="Calibri" panose="020F0502020204030204" pitchFamily="34" charset="0"/>
                <a:ea typeface="Century Gothic"/>
                <a:cs typeface="Calibri" panose="020F0502020204030204" pitchFamily="34" charset="0"/>
                <a:sym typeface="Century Gothic"/>
              </a:rPr>
              <a:t>ש</a:t>
            </a:r>
            <a:r>
              <a:rPr lang="iw-IL" sz="2000" dirty="0">
                <a:solidFill>
                  <a:schemeClr val="lt1"/>
                </a:solidFill>
                <a:latin typeface="Calibri" panose="020F0502020204030204" pitchFamily="34" charset="0"/>
                <a:ea typeface="Century Gothic"/>
                <a:cs typeface="Calibri" panose="020F0502020204030204" pitchFamily="34" charset="0"/>
                <a:sym typeface="Century Gothic"/>
              </a:rPr>
              <a:t>אינו פוגם במבנה ה</a:t>
            </a:r>
            <a:r>
              <a:rPr lang="he-IL" sz="2000" dirty="0">
                <a:solidFill>
                  <a:schemeClr val="lt1"/>
                </a:solidFill>
                <a:latin typeface="Calibri" panose="020F0502020204030204" pitchFamily="34" charset="0"/>
                <a:ea typeface="Century Gothic"/>
                <a:cs typeface="Calibri" panose="020F0502020204030204" pitchFamily="34" charset="0"/>
                <a:sym typeface="Century Gothic"/>
              </a:rPr>
              <a:t>המבורגר העטוף. </a:t>
            </a:r>
            <a:endParaRPr sz="2000" dirty="0">
              <a:solidFill>
                <a:schemeClr val="lt1"/>
              </a:solidFill>
              <a:latin typeface="Calibri" panose="020F0502020204030204" pitchFamily="34" charset="0"/>
              <a:ea typeface="Century Gothic"/>
              <a:cs typeface="Calibri" panose="020F0502020204030204" pitchFamily="34" charset="0"/>
              <a:sym typeface="Century Gothic"/>
            </a:endParaRPr>
          </a:p>
        </p:txBody>
      </p:sp>
      <p:sp>
        <p:nvSpPr>
          <p:cNvPr id="199" name="Google Shape;199;p7"/>
          <p:cNvSpPr txBox="1"/>
          <p:nvPr/>
        </p:nvSpPr>
        <p:spPr>
          <a:xfrm>
            <a:off x="5072824" y="662301"/>
            <a:ext cx="6094500" cy="553957"/>
          </a:xfrm>
          <a:prstGeom prst="rect">
            <a:avLst/>
          </a:prstGeom>
          <a:noFill/>
          <a:ln>
            <a:noFill/>
          </a:ln>
        </p:spPr>
        <p:txBody>
          <a:bodyPr spcFirstLastPara="1" wrap="square" lIns="91425" tIns="45700" rIns="91425" bIns="45700" anchor="t" anchorCtr="0">
            <a:spAutoFit/>
          </a:bodyPr>
          <a:lstStyle/>
          <a:p>
            <a:pPr marL="0" marR="0" lvl="0" indent="0" algn="r" rtl="1">
              <a:lnSpc>
                <a:spcPct val="150000"/>
              </a:lnSpc>
              <a:spcBef>
                <a:spcPts val="0"/>
              </a:spcBef>
              <a:spcAft>
                <a:spcPts val="0"/>
              </a:spcAft>
              <a:buNone/>
            </a:pPr>
            <a:r>
              <a:rPr lang="iw-IL" sz="2000" b="1" i="0" u="none" strike="noStrike" cap="none" dirty="0">
                <a:solidFill>
                  <a:schemeClr val="lt1"/>
                </a:solidFill>
                <a:latin typeface="Calibri"/>
                <a:ea typeface="Calibri"/>
                <a:cs typeface="Calibri"/>
                <a:sym typeface="Calibri"/>
              </a:rPr>
              <a:t>שלב </a:t>
            </a:r>
            <a:r>
              <a:rPr lang="iw-IL" sz="2000" b="1" dirty="0">
                <a:solidFill>
                  <a:schemeClr val="lt1"/>
                </a:solidFill>
                <a:latin typeface="Calibri"/>
                <a:ea typeface="Calibri"/>
                <a:cs typeface="Calibri"/>
                <a:sym typeface="Calibri"/>
              </a:rPr>
              <a:t>6</a:t>
            </a:r>
            <a:endParaRPr sz="2000" b="1" i="0" u="none" strike="noStrike" cap="none" dirty="0">
              <a:solidFill>
                <a:schemeClr val="lt1"/>
              </a:solidFill>
              <a:latin typeface="Calibri"/>
              <a:ea typeface="Calibri"/>
              <a:cs typeface="Calibri"/>
              <a:sym typeface="Calibri"/>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יונים">
  <a:themeElements>
    <a:clrScheme name="יונים">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יונים">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יונים">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127</TotalTime>
  <Words>1050</Words>
  <Application>Microsoft Office PowerPoint</Application>
  <PresentationFormat>מסך רחב</PresentationFormat>
  <Paragraphs>66</Paragraphs>
  <Slides>13</Slides>
  <Notes>10</Notes>
  <HiddenSlides>0</HiddenSlides>
  <MMClips>0</MMClips>
  <ScaleCrop>false</ScaleCrop>
  <HeadingPairs>
    <vt:vector size="4" baseType="variant">
      <vt:variant>
        <vt:lpstr>ערכת נושא</vt:lpstr>
      </vt:variant>
      <vt:variant>
        <vt:i4>1</vt:i4>
      </vt:variant>
      <vt:variant>
        <vt:lpstr>כותרות שקופיות</vt:lpstr>
      </vt:variant>
      <vt:variant>
        <vt:i4>13</vt:i4>
      </vt:variant>
    </vt:vector>
  </HeadingPairs>
  <TitlesOfParts>
    <vt:vector size="14" baseType="lpstr">
      <vt:lpstr>יונים</vt:lpstr>
      <vt:lpstr>מצגת של PowerPoint‏</vt:lpstr>
      <vt:lpstr>מצגת של PowerPoint‏</vt:lpstr>
      <vt:lpstr>שלב 1 המשך</vt:lpstr>
      <vt:lpstr>מצגת של PowerPoint‏</vt:lpstr>
      <vt:lpstr>מצגת של PowerPoint‏</vt:lpstr>
      <vt:lpstr>מצגת של PowerPoint‏</vt:lpstr>
      <vt:lpstr>מצגת של PowerPoint‏</vt:lpstr>
      <vt:lpstr>הדגמת תהליך העטיפה:</vt:lpstr>
      <vt:lpstr>מצגת של PowerPoint‏</vt:lpstr>
      <vt:lpstr>שלב 7</vt:lpstr>
      <vt:lpstr>מצגת של PowerPoint‏</vt:lpstr>
      <vt:lpstr>יתרונות, חסרונות ובעיות שעולות מן אופן פעולת המוצר:</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Yuval Argoetti</dc:creator>
  <cp:lastModifiedBy>משתמש אורח</cp:lastModifiedBy>
  <cp:revision>73</cp:revision>
  <dcterms:created xsi:type="dcterms:W3CDTF">2022-07-08T08:31:10Z</dcterms:created>
  <dcterms:modified xsi:type="dcterms:W3CDTF">2024-04-15T10:44:41Z</dcterms:modified>
</cp:coreProperties>
</file>